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1"/>
  </p:notesMasterIdLst>
  <p:sldIdLst>
    <p:sldId id="256" r:id="rId5"/>
    <p:sldId id="257" r:id="rId6"/>
    <p:sldId id="277" r:id="rId7"/>
    <p:sldId id="264" r:id="rId8"/>
    <p:sldId id="260" r:id="rId9"/>
    <p:sldId id="261" r:id="rId10"/>
    <p:sldId id="262" r:id="rId11"/>
    <p:sldId id="263" r:id="rId12"/>
    <p:sldId id="272" r:id="rId13"/>
    <p:sldId id="265" r:id="rId14"/>
    <p:sldId id="266" r:id="rId15"/>
    <p:sldId id="273" r:id="rId16"/>
    <p:sldId id="267" r:id="rId17"/>
    <p:sldId id="268" r:id="rId18"/>
    <p:sldId id="276" r:id="rId19"/>
    <p:sldId id="269" r:id="rId20"/>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a Kuosmonen" initials="JK" lastIdx="3" clrIdx="0">
    <p:extLst>
      <p:ext uri="{19B8F6BF-5375-455C-9EA6-DF929625EA0E}">
        <p15:presenceInfo xmlns:p15="http://schemas.microsoft.com/office/powerpoint/2012/main" userId="Joanna Kuosmon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3AB"/>
    <a:srgbClr val="8C4F07"/>
    <a:srgbClr val="F0A202"/>
    <a:srgbClr val="FDEFE8"/>
    <a:srgbClr val="A79A6A"/>
    <a:srgbClr val="D9BF52"/>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CE3D7C-AF2B-D773-FD30-F5CC4EB2CCED}" v="32" dt="2020-11-15T22:02:47.295"/>
    <p1510:client id="{E83176CD-64E4-484F-BD4B-94A8E690CD73}" v="255" dt="2020-11-16T10:14:55.963"/>
    <p1510:client id="{E839C46A-69E8-3DF4-3BE5-74A3A2E68AD4}" v="91" dt="2020-11-15T22:09:50.21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Normaali tyyli 4 - Korostu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22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83FF29E-2581-45C4-B805-2BB1C178C4EE}" type="datetimeFigureOut">
              <a:rPr lang="fi-FI" smtClean="0"/>
              <a:t>18.11.2020</a:t>
            </a:fld>
            <a:endParaRPr lang="fi-FI"/>
          </a:p>
        </p:txBody>
      </p:sp>
      <p:sp>
        <p:nvSpPr>
          <p:cNvPr id="4" name="Dian kuvan paikkamerkki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EEF1C59-FF3D-42F5-87DF-8DC1955E06A0}" type="slidenum">
              <a:rPr lang="fi-FI" smtClean="0"/>
              <a:t>‹#›</a:t>
            </a:fld>
            <a:endParaRPr lang="fi-FI"/>
          </a:p>
        </p:txBody>
      </p:sp>
    </p:spTree>
    <p:extLst>
      <p:ext uri="{BB962C8B-B14F-4D97-AF65-F5344CB8AC3E}">
        <p14:creationId xmlns:p14="http://schemas.microsoft.com/office/powerpoint/2010/main" val="36992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i-FI"/>
              <a:t>Muokkaa ots. perustyyl. napsautt.</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7E3FB001-5ED1-4EC7-B619-9CFD23E84A1F}" type="datetimeFigureOut">
              <a:rPr lang="fi-FI" smtClean="0"/>
              <a:t>18.11.2020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3260375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E3FB001-5ED1-4EC7-B619-9CFD23E84A1F}" type="datetimeFigureOut">
              <a:rPr lang="fi-FI" smtClean="0"/>
              <a:t>18.11.2020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338433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E3FB001-5ED1-4EC7-B619-9CFD23E84A1F}" type="datetimeFigureOut">
              <a:rPr lang="fi-FI" smtClean="0"/>
              <a:t>18.11.2020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302445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E3FB001-5ED1-4EC7-B619-9CFD23E84A1F}" type="datetimeFigureOut">
              <a:rPr lang="fi-FI" smtClean="0"/>
              <a:t>18.11.2020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98568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i-FI"/>
              <a:t>Muokkaa ots. perustyyl. napsautt.</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7E3FB001-5ED1-4EC7-B619-9CFD23E84A1F}" type="datetimeFigureOut">
              <a:rPr lang="fi-FI" smtClean="0"/>
              <a:t>18.11.2020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792163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7E3FB001-5ED1-4EC7-B619-9CFD23E84A1F}" type="datetimeFigureOut">
              <a:rPr lang="fi-FI" smtClean="0"/>
              <a:t>18.11.2020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153584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i-FI"/>
              <a:t>Muokkaa ots. perustyyl. napsautt.</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472381" y="3618442"/>
            <a:ext cx="2901255" cy="53221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3471863" y="3618442"/>
            <a:ext cx="2915543" cy="53221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7E3FB001-5ED1-4EC7-B619-9CFD23E84A1F}" type="datetimeFigureOut">
              <a:rPr lang="fi-FI" smtClean="0"/>
              <a:t>18.11.2020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115233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7E3FB001-5ED1-4EC7-B619-9CFD23E84A1F}" type="datetimeFigureOut">
              <a:rPr lang="fi-FI" smtClean="0"/>
              <a:t>18.11.2020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3306703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FB001-5ED1-4EC7-B619-9CFD23E84A1F}" type="datetimeFigureOut">
              <a:rPr lang="fi-FI" smtClean="0"/>
              <a:t>18.11.2020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76701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i-FI"/>
              <a:t>Muokkaa ots. perustyyl. napsautt.</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7E3FB001-5ED1-4EC7-B619-9CFD23E84A1F}" type="datetimeFigureOut">
              <a:rPr lang="fi-FI" smtClean="0"/>
              <a:t>18.11.2020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86326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i-FI"/>
              <a:t>Muokkaa ots. perustyyl. napsautt.</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7E3FB001-5ED1-4EC7-B619-9CFD23E84A1F}" type="datetimeFigureOut">
              <a:rPr lang="fi-FI" smtClean="0"/>
              <a:t>18.11.2020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55BBDD8-AFF0-43DD-BC5E-30284593A8F0}" type="slidenum">
              <a:rPr lang="fi-FI" smtClean="0"/>
              <a:t>‹#›</a:t>
            </a:fld>
            <a:endParaRPr lang="fi-FI"/>
          </a:p>
        </p:txBody>
      </p:sp>
    </p:spTree>
    <p:extLst>
      <p:ext uri="{BB962C8B-B14F-4D97-AF65-F5344CB8AC3E}">
        <p14:creationId xmlns:p14="http://schemas.microsoft.com/office/powerpoint/2010/main" val="332219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E3FB001-5ED1-4EC7-B619-9CFD23E84A1F}" type="datetimeFigureOut">
              <a:rPr lang="fi-FI" smtClean="0"/>
              <a:t>18.11.2020</a:t>
            </a:fld>
            <a:endParaRPr lang="fi-FI"/>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55BBDD8-AFF0-43DD-BC5E-30284593A8F0}" type="slidenum">
              <a:rPr lang="fi-FI" smtClean="0"/>
              <a:t>‹#›</a:t>
            </a:fld>
            <a:endParaRPr lang="fi-FI"/>
          </a:p>
        </p:txBody>
      </p:sp>
    </p:spTree>
    <p:extLst>
      <p:ext uri="{BB962C8B-B14F-4D97-AF65-F5344CB8AC3E}">
        <p14:creationId xmlns:p14="http://schemas.microsoft.com/office/powerpoint/2010/main" val="18907519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
            <a:lum/>
          </a:blip>
          <a:srcRect/>
          <a:stretch>
            <a:fillRect t="-2000" b="-2000"/>
          </a:stretch>
        </a:blipFill>
        <a:effectLst/>
      </p:bgPr>
    </p:bg>
    <p:spTree>
      <p:nvGrpSpPr>
        <p:cNvPr id="1" name=""/>
        <p:cNvGrpSpPr/>
        <p:nvPr/>
      </p:nvGrpSpPr>
      <p:grpSpPr>
        <a:xfrm>
          <a:off x="0" y="0"/>
          <a:ext cx="0" cy="0"/>
          <a:chOff x="0" y="0"/>
          <a:chExt cx="0" cy="0"/>
        </a:xfrm>
      </p:grpSpPr>
      <p:pic>
        <p:nvPicPr>
          <p:cNvPr id="4" name="Kuva 3" descr="Kuva, joka sisältää kohteen ulko, ruoho, kasvi, seisominen&#10;&#10;Kuvaus luotu automaattisesti">
            <a:extLst>
              <a:ext uri="{FF2B5EF4-FFF2-40B4-BE49-F238E27FC236}">
                <a16:creationId xmlns:a16="http://schemas.microsoft.com/office/drawing/2014/main" id="{A9F867CF-452C-4207-9D2C-CEB29DAC1C76}"/>
              </a:ext>
            </a:extLst>
          </p:cNvPr>
          <p:cNvPicPr>
            <a:picLocks noChangeAspect="1"/>
          </p:cNvPicPr>
          <p:nvPr/>
        </p:nvPicPr>
        <p:blipFill rotWithShape="1">
          <a:blip r:embed="rId2">
            <a:extLst>
              <a:ext uri="{28A0092B-C50C-407E-A947-70E740481C1C}">
                <a14:useLocalDpi xmlns:a14="http://schemas.microsoft.com/office/drawing/2010/main" val="0"/>
              </a:ext>
            </a:extLst>
          </a:blip>
          <a:srcRect b="3704"/>
          <a:stretch/>
        </p:blipFill>
        <p:spPr>
          <a:xfrm>
            <a:off x="0" y="0"/>
            <a:ext cx="6858000" cy="9906000"/>
          </a:xfrm>
          <a:prstGeom prst="rect">
            <a:avLst/>
          </a:prstGeom>
        </p:spPr>
      </p:pic>
      <p:sp>
        <p:nvSpPr>
          <p:cNvPr id="2" name="Otsikko 1">
            <a:extLst>
              <a:ext uri="{FF2B5EF4-FFF2-40B4-BE49-F238E27FC236}">
                <a16:creationId xmlns:a16="http://schemas.microsoft.com/office/drawing/2014/main" id="{9592828F-5991-40C1-802C-7B173C8AE236}"/>
              </a:ext>
            </a:extLst>
          </p:cNvPr>
          <p:cNvSpPr>
            <a:spLocks noGrp="1"/>
          </p:cNvSpPr>
          <p:nvPr>
            <p:ph type="ctrTitle"/>
          </p:nvPr>
        </p:nvSpPr>
        <p:spPr>
          <a:xfrm>
            <a:off x="946404" y="987548"/>
            <a:ext cx="5269992" cy="1792877"/>
          </a:xfrm>
        </p:spPr>
        <p:txBody>
          <a:bodyPr>
            <a:normAutofit/>
          </a:bodyPr>
          <a:lstStyle/>
          <a:p>
            <a:r>
              <a:rPr lang="fi-FI" sz="4000"/>
              <a:t>Pohjois-Pohjanmaan </a:t>
            </a:r>
            <a:br>
              <a:rPr lang="fi-FI" sz="4000"/>
            </a:br>
            <a:r>
              <a:rPr lang="fi-FI" sz="4000"/>
              <a:t>kyläohjelma</a:t>
            </a:r>
            <a:br>
              <a:rPr lang="fi-FI" sz="4000"/>
            </a:br>
            <a:r>
              <a:rPr lang="fi-FI" sz="4000"/>
              <a:t>2021-2025</a:t>
            </a:r>
          </a:p>
        </p:txBody>
      </p:sp>
      <p:sp>
        <p:nvSpPr>
          <p:cNvPr id="6" name="Otsikko 1">
            <a:extLst>
              <a:ext uri="{FF2B5EF4-FFF2-40B4-BE49-F238E27FC236}">
                <a16:creationId xmlns:a16="http://schemas.microsoft.com/office/drawing/2014/main" id="{73BCEA28-7E64-40CD-B6BB-FAFCBD41F4CC}"/>
              </a:ext>
            </a:extLst>
          </p:cNvPr>
          <p:cNvSpPr txBox="1">
            <a:spLocks/>
          </p:cNvSpPr>
          <p:nvPr/>
        </p:nvSpPr>
        <p:spPr>
          <a:xfrm>
            <a:off x="1228344" y="248972"/>
            <a:ext cx="4706112" cy="75077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lvl="2"/>
            <a:r>
              <a:rPr lang="fi-FI" sz="4000"/>
              <a:t>KÄY KYLÄÄN</a:t>
            </a:r>
          </a:p>
        </p:txBody>
      </p:sp>
      <p:pic>
        <p:nvPicPr>
          <p:cNvPr id="7" name="Kuva 6" descr="Kuva, joka sisältää kohteen piirtäminen&#10;&#10;Kuvaus luotu automaattisesti">
            <a:extLst>
              <a:ext uri="{FF2B5EF4-FFF2-40B4-BE49-F238E27FC236}">
                <a16:creationId xmlns:a16="http://schemas.microsoft.com/office/drawing/2014/main" id="{D93F4D07-6125-4AEF-A96A-BD4F5018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961" y="8113123"/>
            <a:ext cx="1657053" cy="1792877"/>
          </a:xfrm>
          <a:prstGeom prst="rect">
            <a:avLst/>
          </a:prstGeom>
        </p:spPr>
      </p:pic>
    </p:spTree>
    <p:extLst>
      <p:ext uri="{BB962C8B-B14F-4D97-AF65-F5344CB8AC3E}">
        <p14:creationId xmlns:p14="http://schemas.microsoft.com/office/powerpoint/2010/main" val="2786094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58000" r="-58000"/>
          </a:stretch>
        </a:blip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77662A72-8D1A-4C32-B505-3F00CF29B044}"/>
              </a:ext>
            </a:extLst>
          </p:cNvPr>
          <p:cNvGrpSpPr/>
          <p:nvPr/>
        </p:nvGrpSpPr>
        <p:grpSpPr>
          <a:xfrm>
            <a:off x="318912" y="243840"/>
            <a:ext cx="6220176" cy="9483456"/>
            <a:chOff x="318910" y="2831476"/>
            <a:chExt cx="6220176" cy="7098632"/>
          </a:xfrm>
        </p:grpSpPr>
        <p:pic>
          <p:nvPicPr>
            <p:cNvPr id="5" name="Picture 2">
              <a:extLst>
                <a:ext uri="{FF2B5EF4-FFF2-40B4-BE49-F238E27FC236}">
                  <a16:creationId xmlns:a16="http://schemas.microsoft.com/office/drawing/2014/main" id="{FE6FCD33-39BB-45AD-9059-6FF6BAB2F9EE}"/>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64BCA1F-EA53-4F26-A2B7-D220DF18299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C288A15-0B21-4AF2-9798-1645795000C8}"/>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EE0FB8A-D19B-4865-9554-70E979B0773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A94C634-BE98-4A87-848A-B32A7F26F92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220AD30-A51D-4030-9BAE-86343B0C22F0}"/>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Suorakulmio: Vastakkaiset kulmat leikattu 10">
            <a:extLst>
              <a:ext uri="{FF2B5EF4-FFF2-40B4-BE49-F238E27FC236}">
                <a16:creationId xmlns:a16="http://schemas.microsoft.com/office/drawing/2014/main" id="{63471C7B-F48B-4B4F-8A70-D8A62A04E8D2}"/>
              </a:ext>
            </a:extLst>
          </p:cNvPr>
          <p:cNvSpPr/>
          <p:nvPr/>
        </p:nvSpPr>
        <p:spPr>
          <a:xfrm>
            <a:off x="487680" y="1146048"/>
            <a:ext cx="5882640" cy="8424672"/>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isällön paikkamerkki 6">
            <a:extLst>
              <a:ext uri="{FF2B5EF4-FFF2-40B4-BE49-F238E27FC236}">
                <a16:creationId xmlns:a16="http://schemas.microsoft.com/office/drawing/2014/main" id="{298F9AC5-58ED-461D-AA72-43D754C720EF}"/>
              </a:ext>
            </a:extLst>
          </p:cNvPr>
          <p:cNvSpPr>
            <a:spLocks noGrp="1"/>
          </p:cNvSpPr>
          <p:nvPr>
            <p:ph idx="1"/>
          </p:nvPr>
        </p:nvSpPr>
        <p:spPr>
          <a:xfrm>
            <a:off x="1491236" y="1453718"/>
            <a:ext cx="5175506" cy="1707411"/>
          </a:xfrm>
          <a:noFill/>
          <a:ln>
            <a:noFill/>
          </a:ln>
          <a:effectLst>
            <a:softEdge rad="31750"/>
          </a:effectLst>
        </p:spPr>
        <p:style>
          <a:lnRef idx="0">
            <a:scrgbClr r="0" g="0" b="0"/>
          </a:lnRef>
          <a:fillRef idx="0">
            <a:scrgbClr r="0" g="0" b="0"/>
          </a:fillRef>
          <a:effectRef idx="0">
            <a:scrgbClr r="0" g="0" b="0"/>
          </a:effectRef>
          <a:fontRef idx="minor">
            <a:schemeClr val="lt1"/>
          </a:fontRef>
        </p:style>
        <p:txBody>
          <a:bodyPr>
            <a:normAutofit/>
          </a:bodyPr>
          <a:lstStyle/>
          <a:p>
            <a:pPr marL="0" indent="0" algn="just">
              <a:lnSpc>
                <a:spcPct val="100000"/>
              </a:lnSpc>
              <a:buNone/>
            </a:pPr>
            <a:r>
              <a:rPr lang="fi-FI" sz="1400" i="1">
                <a:solidFill>
                  <a:schemeClr val="tx1"/>
                </a:solidFill>
                <a:cs typeface="Arial" panose="020B0604020202020204" pitchFamily="34" charset="0"/>
              </a:rPr>
              <a:t>Mitä tarvitaan elinvoimaiseen kylään?</a:t>
            </a:r>
          </a:p>
          <a:p>
            <a:pPr marL="0" indent="0">
              <a:buNone/>
            </a:pPr>
            <a:endParaRPr lang="fi-FI" sz="1100">
              <a:solidFill>
                <a:schemeClr val="tx1"/>
              </a:solidFill>
              <a:latin typeface="Arial" panose="020B0604020202020204" pitchFamily="34" charset="0"/>
              <a:cs typeface="Arial" panose="020B0604020202020204" pitchFamily="34" charset="0"/>
            </a:endParaRPr>
          </a:p>
          <a:p>
            <a:pPr marL="0" indent="0">
              <a:buNone/>
            </a:pPr>
            <a:r>
              <a:rPr lang="fi-FI" sz="1100">
                <a:solidFill>
                  <a:schemeClr val="tx1"/>
                </a:solidFill>
                <a:latin typeface="Arial" panose="020B0604020202020204" pitchFamily="34" charset="0"/>
                <a:cs typeface="Arial" panose="020B0604020202020204" pitchFamily="34" charset="0"/>
              </a:rPr>
              <a:t>.</a:t>
            </a:r>
          </a:p>
        </p:txBody>
      </p:sp>
      <p:sp>
        <p:nvSpPr>
          <p:cNvPr id="13" name="Nuoli: Viisikulmio 12">
            <a:extLst>
              <a:ext uri="{FF2B5EF4-FFF2-40B4-BE49-F238E27FC236}">
                <a16:creationId xmlns:a16="http://schemas.microsoft.com/office/drawing/2014/main" id="{6539A942-0C75-4C56-BB24-2866E500EE00}"/>
              </a:ext>
            </a:extLst>
          </p:cNvPr>
          <p:cNvSpPr/>
          <p:nvPr/>
        </p:nvSpPr>
        <p:spPr>
          <a:xfrm>
            <a:off x="0" y="924305"/>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i-FI" b="1">
                <a:cs typeface="Calibri"/>
              </a:rPr>
              <a:t>5</a:t>
            </a:r>
          </a:p>
        </p:txBody>
      </p:sp>
      <p:sp>
        <p:nvSpPr>
          <p:cNvPr id="14" name="Otsikko 1">
            <a:extLst>
              <a:ext uri="{FF2B5EF4-FFF2-40B4-BE49-F238E27FC236}">
                <a16:creationId xmlns:a16="http://schemas.microsoft.com/office/drawing/2014/main" id="{A67CFF91-F303-4439-B753-2A632F285173}"/>
              </a:ext>
            </a:extLst>
          </p:cNvPr>
          <p:cNvSpPr txBox="1">
            <a:spLocks/>
          </p:cNvSpPr>
          <p:nvPr/>
        </p:nvSpPr>
        <p:spPr>
          <a:xfrm>
            <a:off x="487680" y="185338"/>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a:ln w="1905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ELINVOIMAINEN KYLÄ</a:t>
            </a:r>
          </a:p>
        </p:txBody>
      </p:sp>
      <p:sp>
        <p:nvSpPr>
          <p:cNvPr id="2" name="Tekstiruutu 1">
            <a:extLst>
              <a:ext uri="{FF2B5EF4-FFF2-40B4-BE49-F238E27FC236}">
                <a16:creationId xmlns:a16="http://schemas.microsoft.com/office/drawing/2014/main" id="{40A919EC-7238-43F4-B711-0616CF7C6403}"/>
              </a:ext>
            </a:extLst>
          </p:cNvPr>
          <p:cNvSpPr txBox="1"/>
          <p:nvPr/>
        </p:nvSpPr>
        <p:spPr>
          <a:xfrm>
            <a:off x="634237" y="1916403"/>
            <a:ext cx="5487126" cy="8032968"/>
          </a:xfrm>
          <a:prstGeom prst="rect">
            <a:avLst/>
          </a:prstGeom>
          <a:noFill/>
        </p:spPr>
        <p:txBody>
          <a:bodyPr wrap="square" lIns="91440" tIns="45720" rIns="91440" bIns="45720" numCol="2" spcCol="180000" rtlCol="0" anchor="t">
            <a:spAutoFit/>
          </a:bodyPr>
          <a:lstStyle/>
          <a:p>
            <a:r>
              <a:rPr lang="fi-FI" sz="1200"/>
              <a:t>Viihtyisä ja toimiva kylä perustuu kyläläisten hyvään yhteishenkeen, aktiivisuuteen ja yhteistyöhön. Talkootyö kuuluu maaseutukulttuuriin oleellisesti. Muun muassa kylätalot ovat nousseet perinteisesti talkootyöllä. On tärkeää saada kaikenikäiset asukkaat osallistumaan aktiivisesti kylän toimintaan. Yhteisöllisyyttä voidaan vahvistaa esimerkiksi järjestämällä yhteisiä tapahtumia ja virkistystoimintaa. </a:t>
            </a:r>
            <a:endParaRPr lang="fi-FI"/>
          </a:p>
          <a:p>
            <a:endParaRPr lang="fi-FI" sz="1200">
              <a:cs typeface="Calibri" panose="020F0502020204030204"/>
            </a:endParaRPr>
          </a:p>
          <a:p>
            <a:pPr algn="just"/>
            <a:endParaRPr lang="fi-FI" sz="1200"/>
          </a:p>
          <a:p>
            <a:pPr algn="just"/>
            <a:endParaRPr lang="fi-FI" sz="1200"/>
          </a:p>
          <a:p>
            <a:pPr algn="just"/>
            <a:endParaRPr lang="fi-FI" sz="1200"/>
          </a:p>
          <a:p>
            <a:pPr algn="just"/>
            <a:endParaRPr lang="fi-FI" sz="1200"/>
          </a:p>
          <a:p>
            <a:pPr algn="just"/>
            <a:endParaRPr lang="fi-FI" sz="1200"/>
          </a:p>
          <a:p>
            <a:pPr algn="just"/>
            <a:endParaRPr lang="fi-FI" sz="1200"/>
          </a:p>
          <a:p>
            <a:pPr algn="just"/>
            <a:endParaRPr lang="fi-FI" sz="1200"/>
          </a:p>
          <a:p>
            <a:pPr algn="just"/>
            <a:endParaRPr lang="fi-FI" sz="1200"/>
          </a:p>
          <a:p>
            <a:pPr algn="just"/>
            <a:endParaRPr lang="fi-FI" sz="1200"/>
          </a:p>
          <a:p>
            <a:pPr algn="just"/>
            <a:endParaRPr lang="fi-FI" sz="1200"/>
          </a:p>
          <a:p>
            <a:pPr algn="just"/>
            <a:endParaRPr lang="fi-FI" sz="1200"/>
          </a:p>
          <a:p>
            <a:endParaRPr lang="fi-FI" sz="1200">
              <a:cs typeface="Calibri" panose="020F0502020204030204"/>
            </a:endParaRPr>
          </a:p>
          <a:p>
            <a:r>
              <a:rPr lang="fi-FI" sz="1200"/>
              <a:t>Elinvoimainen kylä tarvitsee paikallisia yrityksiä ja paikalliset yritykset tarvitsevat tukea toiminnalleen. Yritysten syntymistä voidaan edistää sopivien olosuhteiden luomisella. Kylien työpaikkatilannetta voidaan parantaa muun muassa hanketoiminnalla ja omalla palvelutuotannolla. Hankerahoitusta on mahdollista saada erilaisiin kylää kehittäviin projekteihin; sillä voidaan rakentaa luontopolkuja, tehdä urheilukenttiä, kunnostaa ympäristöjä ja monenlaista muuta. </a:t>
            </a:r>
            <a:endParaRPr lang="fi-FI" sz="1200">
              <a:cs typeface="Calibri" panose="020F0502020204030204"/>
            </a:endParaRPr>
          </a:p>
          <a:p>
            <a:pPr algn="just"/>
            <a:endParaRPr lang="fi-FI" sz="1200"/>
          </a:p>
          <a:p>
            <a:pPr algn="just"/>
            <a:endParaRPr lang="fi-FI" sz="1200"/>
          </a:p>
          <a:p>
            <a:pPr algn="just"/>
            <a:endParaRPr lang="fi-FI" sz="1200"/>
          </a:p>
          <a:p>
            <a:pPr algn="just"/>
            <a:endParaRPr lang="fi-FI" sz="1200"/>
          </a:p>
          <a:p>
            <a:pPr algn="just"/>
            <a:endParaRPr lang="fi-FI" sz="1200"/>
          </a:p>
          <a:p>
            <a:pPr algn="just"/>
            <a:endParaRPr lang="fi-FI" sz="1200"/>
          </a:p>
          <a:p>
            <a:r>
              <a:rPr lang="fi-FI" sz="1200"/>
              <a:t>Kylän talouden vahvistaminen ja liiketoiminta vaatii suunnittelua. Kaikki kylät ovat kuitenkin erilaisia. Niiden asukkaiden määrä, olosuhteet ja sijainti vaihtelevat. Samat asiat eivät siis välttämättä toimi kaikissa kylissä. Kylien on yksilöllisesti arvioitava omat tarpeensa ja mahdollisuutensa myöskin liiketoiminnassa. Megatrendejä kannattaa hyödyntää liiketoimintasuunnitelmaa tehdessä; uusiutuvat luonnonvarat, biotalous, maaseutumatkailu, digitaalisuus, monipaikkaisuus ja etätyö ovat nousussa. </a:t>
            </a:r>
            <a:endParaRPr lang="fi-FI" sz="1200">
              <a:cs typeface="Calibri" panose="020F0502020204030204"/>
            </a:endParaRPr>
          </a:p>
          <a:p>
            <a:endParaRPr lang="fi-FI" sz="1200">
              <a:cs typeface="Calibri" panose="020F0502020204030204"/>
            </a:endParaRPr>
          </a:p>
          <a:p>
            <a:r>
              <a:rPr lang="fi-FI" sz="1200"/>
              <a:t>Viestintä on nykypäivänä tärkeää kylien toiminnassa. Avoin ja aktiivinen tiedottaminen oman kylän elämästä luovat kuvan avoimesta ja aktiivisesta kylästä. Kylillä elämisen positiivisella esiintuomisella voidaan lisätä maaseudulla asumisen houkuttelevuutta. Toimiva verkkovälitteinen viestintä mahdollistaa tiedon tehokkaan jakamisen, kylän yhteishengen kehittämisen sekä helpottaa vuorovaikutusta kyläläisten välillä.</a:t>
            </a:r>
            <a:endParaRPr lang="fi-FI" sz="1200">
              <a:cs typeface="Calibri" panose="020F0502020204030204"/>
            </a:endParaRPr>
          </a:p>
          <a:p>
            <a:endParaRPr lang="fi-FI" sz="1200">
              <a:cs typeface="Calibri" panose="020F0502020204030204"/>
            </a:endParaRPr>
          </a:p>
        </p:txBody>
      </p:sp>
      <p:pic>
        <p:nvPicPr>
          <p:cNvPr id="1026" name="Picture 2">
            <a:extLst>
              <a:ext uri="{FF2B5EF4-FFF2-40B4-BE49-F238E27FC236}">
                <a16:creationId xmlns:a16="http://schemas.microsoft.com/office/drawing/2014/main" id="{3288FDF4-62B3-430A-A8AD-223E522CF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3985" y="7236446"/>
            <a:ext cx="2662593" cy="1775062"/>
          </a:xfrm>
          <a:prstGeom prst="foldedCorner">
            <a:avLst/>
          </a:prstGeom>
          <a:ln w="38100" cap="sq">
            <a:no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CCE89F1E-E1E5-4B1E-A470-B7BD49CB8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637" y="4246993"/>
            <a:ext cx="2534485" cy="1900864"/>
          </a:xfrm>
          <a:prstGeom prst="foldedCorner">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kstiruutu 15">
            <a:extLst>
              <a:ext uri="{FF2B5EF4-FFF2-40B4-BE49-F238E27FC236}">
                <a16:creationId xmlns:a16="http://schemas.microsoft.com/office/drawing/2014/main" id="{D88E080F-7FF8-4F2D-B61E-B9235ECBC358}"/>
              </a:ext>
            </a:extLst>
          </p:cNvPr>
          <p:cNvSpPr txBox="1"/>
          <p:nvPr/>
        </p:nvSpPr>
        <p:spPr>
          <a:xfrm>
            <a:off x="25341" y="9598223"/>
            <a:ext cx="377952" cy="307777"/>
          </a:xfrm>
          <a:prstGeom prst="rect">
            <a:avLst/>
          </a:prstGeom>
          <a:noFill/>
        </p:spPr>
        <p:txBody>
          <a:bodyPr wrap="square" rtlCol="0">
            <a:spAutoFit/>
          </a:bodyPr>
          <a:lstStyle/>
          <a:p>
            <a:r>
              <a:rPr lang="fi-FI" sz="1400">
                <a:solidFill>
                  <a:schemeClr val="bg1"/>
                </a:solidFill>
              </a:rPr>
              <a:t>9</a:t>
            </a:r>
          </a:p>
        </p:txBody>
      </p:sp>
    </p:spTree>
    <p:extLst>
      <p:ext uri="{BB962C8B-B14F-4D97-AF65-F5344CB8AC3E}">
        <p14:creationId xmlns:p14="http://schemas.microsoft.com/office/powerpoint/2010/main" val="11810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2000" b="-2000"/>
          </a:stretch>
        </a:blip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77662A72-8D1A-4C32-B505-3F00CF29B044}"/>
              </a:ext>
            </a:extLst>
          </p:cNvPr>
          <p:cNvGrpSpPr/>
          <p:nvPr/>
        </p:nvGrpSpPr>
        <p:grpSpPr>
          <a:xfrm>
            <a:off x="318910" y="243841"/>
            <a:ext cx="6220176" cy="9524858"/>
            <a:chOff x="318910" y="2831476"/>
            <a:chExt cx="6220176" cy="7098632"/>
          </a:xfrm>
        </p:grpSpPr>
        <p:pic>
          <p:nvPicPr>
            <p:cNvPr id="5" name="Picture 2">
              <a:extLst>
                <a:ext uri="{FF2B5EF4-FFF2-40B4-BE49-F238E27FC236}">
                  <a16:creationId xmlns:a16="http://schemas.microsoft.com/office/drawing/2014/main" id="{FE6FCD33-39BB-45AD-9059-6FF6BAB2F9EE}"/>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64BCA1F-EA53-4F26-A2B7-D220DF18299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C288A15-0B21-4AF2-9798-1645795000C8}"/>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EE0FB8A-D19B-4865-9554-70E979B0773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A94C634-BE98-4A87-848A-B32A7F26F92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220AD30-A51D-4030-9BAE-86343B0C22F0}"/>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Suorakulmio: Vastakkaiset kulmat leikattu 10">
            <a:extLst>
              <a:ext uri="{FF2B5EF4-FFF2-40B4-BE49-F238E27FC236}">
                <a16:creationId xmlns:a16="http://schemas.microsoft.com/office/drawing/2014/main" id="{63471C7B-F48B-4B4F-8A70-D8A62A04E8D2}"/>
              </a:ext>
            </a:extLst>
          </p:cNvPr>
          <p:cNvSpPr/>
          <p:nvPr/>
        </p:nvSpPr>
        <p:spPr>
          <a:xfrm>
            <a:off x="487680" y="1202340"/>
            <a:ext cx="5882640" cy="8377122"/>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Viisikulmio 12">
            <a:extLst>
              <a:ext uri="{FF2B5EF4-FFF2-40B4-BE49-F238E27FC236}">
                <a16:creationId xmlns:a16="http://schemas.microsoft.com/office/drawing/2014/main" id="{6539A942-0C75-4C56-BB24-2866E500EE00}"/>
              </a:ext>
            </a:extLst>
          </p:cNvPr>
          <p:cNvSpPr/>
          <p:nvPr/>
        </p:nvSpPr>
        <p:spPr>
          <a:xfrm>
            <a:off x="0" y="924305"/>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i-FI" b="1">
                <a:cs typeface="Calibri"/>
              </a:rPr>
              <a:t>6</a:t>
            </a:r>
          </a:p>
        </p:txBody>
      </p:sp>
      <p:sp>
        <p:nvSpPr>
          <p:cNvPr id="14" name="Otsikko 1">
            <a:extLst>
              <a:ext uri="{FF2B5EF4-FFF2-40B4-BE49-F238E27FC236}">
                <a16:creationId xmlns:a16="http://schemas.microsoft.com/office/drawing/2014/main" id="{A67CFF91-F303-4439-B753-2A632F285173}"/>
              </a:ext>
            </a:extLst>
          </p:cNvPr>
          <p:cNvSpPr txBox="1">
            <a:spLocks/>
          </p:cNvSpPr>
          <p:nvPr/>
        </p:nvSpPr>
        <p:spPr>
          <a:xfrm>
            <a:off x="522518" y="224585"/>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a:ln w="1905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NUORET KYLÄLLÄ</a:t>
            </a:r>
          </a:p>
        </p:txBody>
      </p:sp>
      <p:sp>
        <p:nvSpPr>
          <p:cNvPr id="19" name="Tekstiruutu 18">
            <a:extLst>
              <a:ext uri="{FF2B5EF4-FFF2-40B4-BE49-F238E27FC236}">
                <a16:creationId xmlns:a16="http://schemas.microsoft.com/office/drawing/2014/main" id="{184C3291-D9D2-4238-A0CE-6F039A923E10}"/>
              </a:ext>
            </a:extLst>
          </p:cNvPr>
          <p:cNvSpPr txBox="1"/>
          <p:nvPr/>
        </p:nvSpPr>
        <p:spPr>
          <a:xfrm>
            <a:off x="623884" y="3341546"/>
            <a:ext cx="5642804" cy="4154984"/>
          </a:xfrm>
          <a:prstGeom prst="rect">
            <a:avLst/>
          </a:prstGeom>
          <a:noFill/>
        </p:spPr>
        <p:txBody>
          <a:bodyPr wrap="square" lIns="91440" tIns="45720" rIns="91440" bIns="45720" numCol="2" spcCol="180000" rtlCol="0" anchor="t">
            <a:spAutoFit/>
          </a:bodyPr>
          <a:lstStyle/>
          <a:p>
            <a:r>
              <a:rPr lang="fi-FI" sz="1200"/>
              <a:t>Nuoret ovat tärkein osa kylien tulevaisuutta. Kylien tulevaisuuden suurimpia huolenaiheita ovat autioituminen, keski-iän nousu ja lapsiperheiden määrän lasku. Tärkeää olisi saada nuoret mukaan kylätoimintaan ja parantaa heidän viihtyvyyttään kylillä. Nuorten hyvä suhde kotiseutuunsa tulisi säilyttää, jotta poismuuttaneet nuoret palaisivat juurilleen. Vuonna 2020 käynnistynyt Maaseudun Sivistysliiton ”</a:t>
            </a:r>
            <a:r>
              <a:rPr lang="fi-FI" sz="1200" err="1"/>
              <a:t>Tää</a:t>
            </a:r>
            <a:r>
              <a:rPr lang="fi-FI" sz="1200"/>
              <a:t> on </a:t>
            </a:r>
            <a:r>
              <a:rPr lang="fi-FI" sz="1200" err="1"/>
              <a:t>mulle</a:t>
            </a:r>
            <a:r>
              <a:rPr lang="fi-FI" sz="1200"/>
              <a:t> </a:t>
            </a:r>
            <a:r>
              <a:rPr lang="fi-FI" sz="1200" err="1"/>
              <a:t>tärkee</a:t>
            </a:r>
            <a:r>
              <a:rPr lang="fi-FI" sz="1200"/>
              <a:t>” (TOMT) -hanke tutkii nuorten suhdetta kotiseutuunsa.</a:t>
            </a:r>
            <a:endParaRPr lang="fi-FI"/>
          </a:p>
          <a:p>
            <a:endParaRPr lang="fi-FI" sz="1200">
              <a:cs typeface="Calibri" panose="020F0502020204030204"/>
            </a:endParaRPr>
          </a:p>
          <a:p>
            <a:r>
              <a:rPr lang="fi-FI" sz="1200"/>
              <a:t>Palveluiden ja kyläkoulujen väheneminen on huolestuttavaa ja vaikuttavat negatiivisesti kylien vetovoimaisuuteen. Tästä huolimatta 33,5% kyselyyn vastanneista  nuorista harkitsi kylään muuttamista. Lisäksi 4% harkitsisi kylään muuttoa eläköidyttyään. </a:t>
            </a:r>
            <a:endParaRPr lang="fi-FI" sz="1200">
              <a:cs typeface="Calibri" panose="020F0502020204030204"/>
            </a:endParaRPr>
          </a:p>
          <a:p>
            <a:endParaRPr lang="fi-FI" sz="1200">
              <a:cs typeface="Calibri" panose="020F0502020204030204"/>
            </a:endParaRPr>
          </a:p>
          <a:p>
            <a:r>
              <a:rPr lang="fi-FI" sz="1200"/>
              <a:t>Miten nuoret siis saataisiin viihtymään kylillä? Nuorille tärkeää on päästä harrastamaan ja kehittämään itseään. Harrastemahdollisuudet ja monipuoliset palvelut parantavat nuorten viihtyvyyttä ja lisäävät myös kylien vetovoimaisuutta ja houkuttelevuutta. Nykymaailmassa digitaalisuus lisääntyy, joten toimivat nettiyhteydet ovat tärkeitä erityisesti nuorille. Nuorten kyselyssä selvitimme, mitä he tahtoisivat kyliltään. Kylän aktiivisuus, hyvä yhteishenki, nuorten huomioiminen, kyläkoulu, hyvät nettiyhteydet, liikkumismahdollisuudet, ympäristön viihtyisyys ja palvelut nousivat monissa vastauksissa esille.</a:t>
            </a:r>
            <a:endParaRPr lang="fi-FI" sz="1200">
              <a:cs typeface="Calibri" panose="020F0502020204030204"/>
            </a:endParaRPr>
          </a:p>
          <a:p>
            <a:pPr algn="just"/>
            <a:endParaRPr lang="fi-FI" sz="1200"/>
          </a:p>
          <a:p>
            <a:pPr algn="just"/>
            <a:endParaRPr lang="fi-FI" sz="1200"/>
          </a:p>
          <a:p>
            <a:pPr algn="just"/>
            <a:endParaRPr lang="fi-FI" sz="1200"/>
          </a:p>
          <a:p>
            <a:pPr algn="just"/>
            <a:endParaRPr lang="fi-FI" sz="1200"/>
          </a:p>
          <a:p>
            <a:pPr algn="just"/>
            <a:endParaRPr lang="fi-FI" sz="1200"/>
          </a:p>
        </p:txBody>
      </p:sp>
      <p:sp>
        <p:nvSpPr>
          <p:cNvPr id="16" name="Suorakulmio 15">
            <a:extLst>
              <a:ext uri="{FF2B5EF4-FFF2-40B4-BE49-F238E27FC236}">
                <a16:creationId xmlns:a16="http://schemas.microsoft.com/office/drawing/2014/main" id="{9F571AF0-ED84-40EE-A70B-E6CDDA29F2D1}"/>
              </a:ext>
            </a:extLst>
          </p:cNvPr>
          <p:cNvSpPr/>
          <p:nvPr/>
        </p:nvSpPr>
        <p:spPr>
          <a:xfrm>
            <a:off x="2739403" y="7268672"/>
            <a:ext cx="3105064" cy="2099553"/>
          </a:xfrm>
          <a:prstGeom prst="rect">
            <a:avLst/>
          </a:prstGeom>
          <a:blipFill dpi="0" rotWithShape="1">
            <a:blip r:embed="rId5">
              <a:alphaModFix amt="66000"/>
            </a:blip>
            <a:srcRect/>
            <a:tile tx="0" ty="0" sx="100000" sy="100000" flip="none" algn="tl"/>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Suorakulmio: Taitettu kulma 20">
            <a:extLst>
              <a:ext uri="{FF2B5EF4-FFF2-40B4-BE49-F238E27FC236}">
                <a16:creationId xmlns:a16="http://schemas.microsoft.com/office/drawing/2014/main" id="{5C26B433-0A99-42FD-9EBD-15983EDC8EA5}"/>
              </a:ext>
            </a:extLst>
          </p:cNvPr>
          <p:cNvSpPr/>
          <p:nvPr/>
        </p:nvSpPr>
        <p:spPr>
          <a:xfrm>
            <a:off x="2875612" y="7380962"/>
            <a:ext cx="2780772" cy="1865196"/>
          </a:xfrm>
          <a:prstGeom prst="foldedCorner">
            <a:avLst/>
          </a:prstGeom>
          <a:gradFill>
            <a:gsLst>
              <a:gs pos="0">
                <a:schemeClr val="accent2">
                  <a:lumMod val="110000"/>
                  <a:satMod val="105000"/>
                  <a:tint val="67000"/>
                  <a:alpha val="88000"/>
                </a:schemeClr>
              </a:gs>
              <a:gs pos="50000">
                <a:schemeClr val="accent2">
                  <a:lumMod val="105000"/>
                  <a:satMod val="103000"/>
                  <a:tint val="73000"/>
                  <a:alpha val="87000"/>
                </a:schemeClr>
              </a:gs>
              <a:gs pos="100000">
                <a:schemeClr val="accent2">
                  <a:lumMod val="105000"/>
                  <a:satMod val="109000"/>
                  <a:tint val="81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
        <p:nvSpPr>
          <p:cNvPr id="22" name="Tekstiruutu 21">
            <a:extLst>
              <a:ext uri="{FF2B5EF4-FFF2-40B4-BE49-F238E27FC236}">
                <a16:creationId xmlns:a16="http://schemas.microsoft.com/office/drawing/2014/main" id="{A5D33F17-9AD0-4EF7-A661-7A8394817F77}"/>
              </a:ext>
            </a:extLst>
          </p:cNvPr>
          <p:cNvSpPr txBox="1"/>
          <p:nvPr/>
        </p:nvSpPr>
        <p:spPr>
          <a:xfrm>
            <a:off x="2970861" y="7461940"/>
            <a:ext cx="2580717" cy="2031325"/>
          </a:xfrm>
          <a:prstGeom prst="rect">
            <a:avLst/>
          </a:prstGeom>
          <a:noFill/>
        </p:spPr>
        <p:txBody>
          <a:bodyPr wrap="square" rtlCol="0" anchor="t">
            <a:spAutoFit/>
          </a:bodyPr>
          <a:lstStyle/>
          <a:p>
            <a:r>
              <a:rPr lang="fi-FI" sz="1200" b="1"/>
              <a:t>Esimerkkejä nuorten harrastustoiveista kylille:</a:t>
            </a:r>
          </a:p>
          <a:p>
            <a:endParaRPr lang="fi-FI" sz="1200"/>
          </a:p>
          <a:p>
            <a:pPr marL="171450" indent="-171450">
              <a:buFont typeface="Wingdings" panose="05000000000000000000" pitchFamily="2" charset="2"/>
              <a:buChar char="§"/>
            </a:pPr>
            <a:r>
              <a:rPr lang="fi-FI" sz="1200"/>
              <a:t>Skeittipuistot</a:t>
            </a:r>
          </a:p>
          <a:p>
            <a:pPr marL="171450" indent="-171450">
              <a:buFont typeface="Wingdings" panose="05000000000000000000" pitchFamily="2" charset="2"/>
              <a:buChar char="§"/>
            </a:pPr>
            <a:r>
              <a:rPr lang="fi-FI" sz="1200"/>
              <a:t>Pelikentät</a:t>
            </a:r>
          </a:p>
          <a:p>
            <a:pPr marL="171450" indent="-171450">
              <a:buFont typeface="Wingdings" panose="05000000000000000000" pitchFamily="2" charset="2"/>
              <a:buChar char="§"/>
            </a:pPr>
            <a:r>
              <a:rPr lang="fi-FI" sz="1200"/>
              <a:t>Liikuntakerhot, urheilutoimintaa</a:t>
            </a:r>
          </a:p>
          <a:p>
            <a:pPr marL="171450" indent="-171450">
              <a:buFont typeface="Wingdings" panose="05000000000000000000" pitchFamily="2" charset="2"/>
              <a:buChar char="§"/>
            </a:pPr>
            <a:r>
              <a:rPr lang="fi-FI" sz="1200"/>
              <a:t>Sienestys, metsästys ja puutarhakerhot</a:t>
            </a:r>
          </a:p>
          <a:p>
            <a:endParaRPr lang="fi-FI" sz="1200">
              <a:cs typeface="Calibri"/>
            </a:endParaRPr>
          </a:p>
          <a:p>
            <a:endParaRPr lang="fi-FI"/>
          </a:p>
        </p:txBody>
      </p:sp>
      <p:pic>
        <p:nvPicPr>
          <p:cNvPr id="17" name="Kuva 16" descr="Kuva, joka sisältää kohteen ruoho, ulko, henkilö, kenttä&#10;&#10;Kuvaus luotu automaattisesti">
            <a:extLst>
              <a:ext uri="{FF2B5EF4-FFF2-40B4-BE49-F238E27FC236}">
                <a16:creationId xmlns:a16="http://schemas.microsoft.com/office/drawing/2014/main" id="{57F87C80-DB7F-4F72-BB4C-2801481E02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223" y="1587551"/>
            <a:ext cx="2413583" cy="1598635"/>
          </a:xfrm>
          <a:prstGeom prst="snip2DiagRect">
            <a:avLst/>
          </a:prstGeom>
        </p:spPr>
      </p:pic>
      <p:pic>
        <p:nvPicPr>
          <p:cNvPr id="20" name="Kuva 19" descr="Kuva, joka sisältää kohteen ulko, seisominen, ryhmä, henkilöt&#10;&#10;Kuvaus luotu automaattisesti">
            <a:extLst>
              <a:ext uri="{FF2B5EF4-FFF2-40B4-BE49-F238E27FC236}">
                <a16:creationId xmlns:a16="http://schemas.microsoft.com/office/drawing/2014/main" id="{FB401E6D-8C19-401A-83CC-58093F00397F}"/>
              </a:ext>
            </a:extLst>
          </p:cNvPr>
          <p:cNvPicPr>
            <a:picLocks noChangeAspect="1"/>
          </p:cNvPicPr>
          <p:nvPr/>
        </p:nvPicPr>
        <p:blipFill rotWithShape="1">
          <a:blip r:embed="rId7">
            <a:extLst>
              <a:ext uri="{28A0092B-C50C-407E-A947-70E740481C1C}">
                <a14:useLocalDpi xmlns:a14="http://schemas.microsoft.com/office/drawing/2010/main" val="0"/>
              </a:ext>
            </a:extLst>
          </a:blip>
          <a:srcRect l="6760"/>
          <a:stretch/>
        </p:blipFill>
        <p:spPr>
          <a:xfrm>
            <a:off x="700509" y="1602364"/>
            <a:ext cx="2638132" cy="1592091"/>
          </a:xfrm>
          <a:prstGeom prst="foldedCorner">
            <a:avLst/>
          </a:prstGeom>
        </p:spPr>
      </p:pic>
      <p:sp>
        <p:nvSpPr>
          <p:cNvPr id="18" name="Tekstiruutu 17">
            <a:extLst>
              <a:ext uri="{FF2B5EF4-FFF2-40B4-BE49-F238E27FC236}">
                <a16:creationId xmlns:a16="http://schemas.microsoft.com/office/drawing/2014/main" id="{3E931FC6-3895-4492-A2F9-F4C9A1A8A86A}"/>
              </a:ext>
            </a:extLst>
          </p:cNvPr>
          <p:cNvSpPr txBox="1"/>
          <p:nvPr/>
        </p:nvSpPr>
        <p:spPr>
          <a:xfrm>
            <a:off x="6509478" y="9598223"/>
            <a:ext cx="377952" cy="307777"/>
          </a:xfrm>
          <a:prstGeom prst="rect">
            <a:avLst/>
          </a:prstGeom>
          <a:noFill/>
        </p:spPr>
        <p:txBody>
          <a:bodyPr wrap="square" rtlCol="0">
            <a:spAutoFit/>
          </a:bodyPr>
          <a:lstStyle/>
          <a:p>
            <a:r>
              <a:rPr lang="fi-FI" sz="1400">
                <a:solidFill>
                  <a:schemeClr val="bg1"/>
                </a:solidFill>
              </a:rPr>
              <a:t>10</a:t>
            </a:r>
          </a:p>
        </p:txBody>
      </p:sp>
    </p:spTree>
    <p:extLst>
      <p:ext uri="{BB962C8B-B14F-4D97-AF65-F5344CB8AC3E}">
        <p14:creationId xmlns:p14="http://schemas.microsoft.com/office/powerpoint/2010/main" val="235532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2000" b="-2000"/>
          </a:stretch>
        </a:blip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77662A72-8D1A-4C32-B505-3F00CF29B044}"/>
              </a:ext>
            </a:extLst>
          </p:cNvPr>
          <p:cNvGrpSpPr/>
          <p:nvPr/>
        </p:nvGrpSpPr>
        <p:grpSpPr>
          <a:xfrm>
            <a:off x="318910" y="243840"/>
            <a:ext cx="6220176" cy="9524858"/>
            <a:chOff x="318910" y="2831476"/>
            <a:chExt cx="6220176" cy="7098632"/>
          </a:xfrm>
        </p:grpSpPr>
        <p:pic>
          <p:nvPicPr>
            <p:cNvPr id="5" name="Picture 2">
              <a:extLst>
                <a:ext uri="{FF2B5EF4-FFF2-40B4-BE49-F238E27FC236}">
                  <a16:creationId xmlns:a16="http://schemas.microsoft.com/office/drawing/2014/main" id="{FE6FCD33-39BB-45AD-9059-6FF6BAB2F9EE}"/>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64BCA1F-EA53-4F26-A2B7-D220DF18299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C288A15-0B21-4AF2-9798-1645795000C8}"/>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EE0FB8A-D19B-4865-9554-70E979B0773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A94C634-BE98-4A87-848A-B32A7F26F92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220AD30-A51D-4030-9BAE-86343B0C22F0}"/>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Suorakulmio: Vastakkaiset kulmat leikattu 10">
            <a:extLst>
              <a:ext uri="{FF2B5EF4-FFF2-40B4-BE49-F238E27FC236}">
                <a16:creationId xmlns:a16="http://schemas.microsoft.com/office/drawing/2014/main" id="{63471C7B-F48B-4B4F-8A70-D8A62A04E8D2}"/>
              </a:ext>
            </a:extLst>
          </p:cNvPr>
          <p:cNvSpPr/>
          <p:nvPr/>
        </p:nvSpPr>
        <p:spPr>
          <a:xfrm>
            <a:off x="487680" y="1072896"/>
            <a:ext cx="5882640" cy="8498945"/>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Viisikulmio 12">
            <a:extLst>
              <a:ext uri="{FF2B5EF4-FFF2-40B4-BE49-F238E27FC236}">
                <a16:creationId xmlns:a16="http://schemas.microsoft.com/office/drawing/2014/main" id="{6539A942-0C75-4C56-BB24-2866E500EE00}"/>
              </a:ext>
            </a:extLst>
          </p:cNvPr>
          <p:cNvSpPr/>
          <p:nvPr/>
        </p:nvSpPr>
        <p:spPr>
          <a:xfrm>
            <a:off x="0" y="924305"/>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i-FI" b="1">
                <a:cs typeface="Calibri"/>
              </a:rPr>
              <a:t>7</a:t>
            </a:r>
          </a:p>
        </p:txBody>
      </p:sp>
      <p:sp>
        <p:nvSpPr>
          <p:cNvPr id="14" name="Otsikko 1">
            <a:extLst>
              <a:ext uri="{FF2B5EF4-FFF2-40B4-BE49-F238E27FC236}">
                <a16:creationId xmlns:a16="http://schemas.microsoft.com/office/drawing/2014/main" id="{A67CFF91-F303-4439-B753-2A632F285173}"/>
              </a:ext>
            </a:extLst>
          </p:cNvPr>
          <p:cNvSpPr txBox="1">
            <a:spLocks/>
          </p:cNvSpPr>
          <p:nvPr/>
        </p:nvSpPr>
        <p:spPr>
          <a:xfrm>
            <a:off x="403293" y="137302"/>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a:ln w="19050">
                  <a:solidFill>
                    <a:prstClr val="white"/>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prstClr val="black">
                      <a:alpha val="40000"/>
                    </a:prstClr>
                  </a:outerShdw>
                </a:effectLst>
                <a:latin typeface="Calibri Light"/>
                <a:cs typeface="Arial"/>
              </a:rPr>
              <a:t>VAPAAEHTOISTYÖ KYLILLÄ</a:t>
            </a:r>
          </a:p>
        </p:txBody>
      </p:sp>
      <p:sp>
        <p:nvSpPr>
          <p:cNvPr id="2" name="Tekstiruutu 1">
            <a:extLst>
              <a:ext uri="{FF2B5EF4-FFF2-40B4-BE49-F238E27FC236}">
                <a16:creationId xmlns:a16="http://schemas.microsoft.com/office/drawing/2014/main" id="{9DA78410-EC43-4C24-8C78-D57ABEC2EB8C}"/>
              </a:ext>
            </a:extLst>
          </p:cNvPr>
          <p:cNvSpPr txBox="1"/>
          <p:nvPr/>
        </p:nvSpPr>
        <p:spPr>
          <a:xfrm>
            <a:off x="670560" y="1638555"/>
            <a:ext cx="5157216" cy="3851311"/>
          </a:xfrm>
          <a:prstGeom prst="rect">
            <a:avLst/>
          </a:prstGeom>
          <a:noFill/>
        </p:spPr>
        <p:txBody>
          <a:bodyPr wrap="square" lIns="91440" tIns="45720" rIns="91440" bIns="45720" numCol="2" spcCol="180000" rtlCol="0" anchor="t">
            <a:spAutoFit/>
          </a:bodyPr>
          <a:lstStyle/>
          <a:p>
            <a:pPr>
              <a:lnSpc>
                <a:spcPct val="90000"/>
              </a:lnSpc>
              <a:spcBef>
                <a:spcPts val="750"/>
              </a:spcBef>
            </a:pPr>
            <a:r>
              <a:rPr lang="fi-FI" sz="1200">
                <a:cs typeface="Calibri"/>
              </a:rPr>
              <a:t>Kylien merkittävä vahvuus on niiden yhteishenki. 73% kyläkyselyyn vastanneista olivat tehneet vapaaehtoistyötä viimeisen vuoden aikana kylänsä hyväksi. Eniten talkootunteja oli käytetty tapahtumien järjestämiseen ja niissä talkoolaisena olemiseen. Kylissä monet tapahtumat ja hankkeet valmistuvat vapaaehtoisvoimin, mikä lisää kyläläisten yhteishenkeä ja yhteisöllisyyttä. Näitä asioita pidetään tärkeinä kyläyhteisöissä.</a:t>
            </a:r>
            <a:endParaRPr lang="en-US" sz="1200">
              <a:ea typeface="+mn-lt"/>
              <a:cs typeface="+mn-lt"/>
            </a:endParaRPr>
          </a:p>
          <a:p>
            <a:pPr>
              <a:lnSpc>
                <a:spcPct val="90000"/>
              </a:lnSpc>
              <a:spcBef>
                <a:spcPts val="750"/>
              </a:spcBef>
            </a:pPr>
            <a:r>
              <a:rPr lang="fi-FI" sz="1200">
                <a:cs typeface="Calibri"/>
              </a:rPr>
              <a:t>Vapaaehtoistyö on palkatonta ja perustuu vapaaseen valintaan. Se on yleishyödyllistä toimintaa, jonka avulla kerho-,seura- ja yhdistystoiminta toimii kylillä. </a:t>
            </a:r>
            <a:r>
              <a:rPr lang="fi-FI" sz="1200">
                <a:solidFill>
                  <a:srgbClr val="000000"/>
                </a:solidFill>
                <a:cs typeface="Calibri"/>
              </a:rPr>
              <a:t>Vapaaehtoistyö on myös erinomainen keino ylläpitää sosiaalisia suhteita. Erityisesti vanhukset hyötyvät suuresti naapuriavusta ja vapaaehtoisten seurasta.</a:t>
            </a:r>
            <a:endParaRPr lang="fi-FI" sz="1200">
              <a:cs typeface="Calibri"/>
            </a:endParaRPr>
          </a:p>
          <a:p>
            <a:pPr>
              <a:lnSpc>
                <a:spcPct val="90000"/>
              </a:lnSpc>
              <a:spcBef>
                <a:spcPts val="750"/>
              </a:spcBef>
            </a:pPr>
            <a:r>
              <a:rPr lang="fi-FI" sz="1200">
                <a:cs typeface="Calibri"/>
              </a:rPr>
              <a:t>Helsingin Yliopiston </a:t>
            </a:r>
            <a:r>
              <a:rPr lang="fi-FI" sz="1200" err="1">
                <a:cs typeface="Calibri"/>
              </a:rPr>
              <a:t>Ruralia</a:t>
            </a:r>
            <a:r>
              <a:rPr lang="fi-FI" sz="1200">
                <a:cs typeface="Calibri"/>
              </a:rPr>
              <a:t>-instituutin vuonna 2011 tekemän tutkimuksen mukaan kansalaistoimintaan laitettu euro tulee kuusinkertaisena takaisin. Suomessa vapaaehtoistyön vuosittainen arvo on arvioidusti noin 3 miljardia euroa, eli 1,5 prosenttia Suomen </a:t>
            </a:r>
            <a:r>
              <a:rPr lang="fi-FI" sz="1200" err="1">
                <a:cs typeface="Calibri"/>
              </a:rPr>
              <a:t>BKT:sta</a:t>
            </a:r>
            <a:r>
              <a:rPr lang="fi-FI" sz="1200">
                <a:cs typeface="Calibri"/>
              </a:rPr>
              <a:t>. (Hirvonen, Sini &amp; Puolitaival, Satu (toim.) Vapaaehtoistoiminnan arvo). </a:t>
            </a:r>
          </a:p>
          <a:p>
            <a:pPr>
              <a:lnSpc>
                <a:spcPct val="90000"/>
              </a:lnSpc>
              <a:spcBef>
                <a:spcPts val="750"/>
              </a:spcBef>
            </a:pPr>
            <a:r>
              <a:rPr lang="fi-FI" sz="1200">
                <a:cs typeface="Calibri"/>
              </a:rPr>
              <a:t>Kuitenkaan kaiken vapaaehtoistyön arvoa ei voi mitata rahassa. Vapaehtoistyö kerryttää ennen kaikkea sosiaalista pääomaa. Ihmisten luottamus toisiinsa ja osallistuminen kansalaistoimintaan, ovat sosiaalisen pääoman mittareita. Sosiaalisen pääoman  vahvuus heijastuu suoraan yhteisön taloudelliseen menestykseen ja hyvinvointiin. </a:t>
            </a:r>
            <a:endParaRPr lang="fi-FI" sz="1200">
              <a:ea typeface="+mn-lt"/>
              <a:cs typeface="+mn-lt"/>
            </a:endParaRPr>
          </a:p>
          <a:p>
            <a:endParaRPr lang="fi-FI" sz="1200">
              <a:cs typeface="Calibri"/>
            </a:endParaRPr>
          </a:p>
        </p:txBody>
      </p:sp>
      <p:pic>
        <p:nvPicPr>
          <p:cNvPr id="1026" name="Picture 2" descr="undefined">
            <a:extLst>
              <a:ext uri="{FF2B5EF4-FFF2-40B4-BE49-F238E27FC236}">
                <a16:creationId xmlns:a16="http://schemas.microsoft.com/office/drawing/2014/main" id="{78D5CAAE-042A-48C9-A942-0BB642660126}"/>
              </a:ext>
            </a:extLst>
          </p:cNvPr>
          <p:cNvPicPr>
            <a:picLocks noChangeAspect="1" noChangeArrowheads="1"/>
          </p:cNvPicPr>
          <p:nvPr/>
        </p:nvPicPr>
        <p:blipFill rotWithShape="1">
          <a:blip r:embed="rId5">
            <a:alphaModFix amt="85000"/>
            <a:extLst>
              <a:ext uri="{28A0092B-C50C-407E-A947-70E740481C1C}">
                <a14:useLocalDpi xmlns:a14="http://schemas.microsoft.com/office/drawing/2010/main" val="0"/>
              </a:ext>
            </a:extLst>
          </a:blip>
          <a:srcRect l="207" t="9586" r="-207" b="7500"/>
          <a:stretch/>
        </p:blipFill>
        <p:spPr bwMode="auto">
          <a:xfrm>
            <a:off x="670560" y="5540946"/>
            <a:ext cx="5627117" cy="3559478"/>
          </a:xfrm>
          <a:prstGeom prst="snip2DiagRect">
            <a:avLst/>
          </a:prstGeom>
          <a:noFill/>
          <a:ln>
            <a:noFill/>
          </a:ln>
          <a:effectLst/>
          <a:extLst>
            <a:ext uri="{909E8E84-426E-40DD-AFC4-6F175D3DCCD1}">
              <a14:hiddenFill xmlns:a14="http://schemas.microsoft.com/office/drawing/2010/main">
                <a:solidFill>
                  <a:srgbClr val="FFFFFF"/>
                </a:solidFill>
              </a14:hiddenFill>
            </a:ext>
          </a:extLst>
        </p:spPr>
      </p:pic>
      <p:sp>
        <p:nvSpPr>
          <p:cNvPr id="15" name="Tekstiruutu 14">
            <a:extLst>
              <a:ext uri="{FF2B5EF4-FFF2-40B4-BE49-F238E27FC236}">
                <a16:creationId xmlns:a16="http://schemas.microsoft.com/office/drawing/2014/main" id="{B19B5404-4D0D-4252-807F-B864B171D720}"/>
              </a:ext>
            </a:extLst>
          </p:cNvPr>
          <p:cNvSpPr txBox="1"/>
          <p:nvPr/>
        </p:nvSpPr>
        <p:spPr>
          <a:xfrm>
            <a:off x="0" y="9570539"/>
            <a:ext cx="377952" cy="307777"/>
          </a:xfrm>
          <a:prstGeom prst="rect">
            <a:avLst/>
          </a:prstGeom>
          <a:noFill/>
        </p:spPr>
        <p:txBody>
          <a:bodyPr wrap="square" rtlCol="0">
            <a:spAutoFit/>
          </a:bodyPr>
          <a:lstStyle/>
          <a:p>
            <a:r>
              <a:rPr lang="fi-FI" sz="1400">
                <a:solidFill>
                  <a:schemeClr val="bg1"/>
                </a:solidFill>
              </a:rPr>
              <a:t>11</a:t>
            </a:r>
          </a:p>
        </p:txBody>
      </p:sp>
    </p:spTree>
    <p:extLst>
      <p:ext uri="{BB962C8B-B14F-4D97-AF65-F5344CB8AC3E}">
        <p14:creationId xmlns:p14="http://schemas.microsoft.com/office/powerpoint/2010/main" val="107293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2000" b="-2000"/>
          </a:stretch>
        </a:blip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77662A72-8D1A-4C32-B505-3F00CF29B044}"/>
              </a:ext>
            </a:extLst>
          </p:cNvPr>
          <p:cNvGrpSpPr/>
          <p:nvPr/>
        </p:nvGrpSpPr>
        <p:grpSpPr>
          <a:xfrm>
            <a:off x="318910" y="231648"/>
            <a:ext cx="6220176" cy="9537050"/>
            <a:chOff x="318910" y="2831476"/>
            <a:chExt cx="6220176" cy="7098632"/>
          </a:xfrm>
        </p:grpSpPr>
        <p:pic>
          <p:nvPicPr>
            <p:cNvPr id="5" name="Picture 2">
              <a:extLst>
                <a:ext uri="{FF2B5EF4-FFF2-40B4-BE49-F238E27FC236}">
                  <a16:creationId xmlns:a16="http://schemas.microsoft.com/office/drawing/2014/main" id="{FE6FCD33-39BB-45AD-9059-6FF6BAB2F9EE}"/>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64BCA1F-EA53-4F26-A2B7-D220DF18299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C288A15-0B21-4AF2-9798-1645795000C8}"/>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EE0FB8A-D19B-4865-9554-70E979B0773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A94C634-BE98-4A87-848A-B32A7F26F92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220AD30-A51D-4030-9BAE-86343B0C22F0}"/>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Suorakulmio: Vastakkaiset kulmat leikattu 10">
            <a:extLst>
              <a:ext uri="{FF2B5EF4-FFF2-40B4-BE49-F238E27FC236}">
                <a16:creationId xmlns:a16="http://schemas.microsoft.com/office/drawing/2014/main" id="{63471C7B-F48B-4B4F-8A70-D8A62A04E8D2}"/>
              </a:ext>
            </a:extLst>
          </p:cNvPr>
          <p:cNvSpPr/>
          <p:nvPr/>
        </p:nvSpPr>
        <p:spPr>
          <a:xfrm>
            <a:off x="487680" y="1146048"/>
            <a:ext cx="5882640" cy="8425793"/>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Viisikulmio 12">
            <a:extLst>
              <a:ext uri="{FF2B5EF4-FFF2-40B4-BE49-F238E27FC236}">
                <a16:creationId xmlns:a16="http://schemas.microsoft.com/office/drawing/2014/main" id="{6539A942-0C75-4C56-BB24-2866E500EE00}"/>
              </a:ext>
            </a:extLst>
          </p:cNvPr>
          <p:cNvSpPr/>
          <p:nvPr/>
        </p:nvSpPr>
        <p:spPr>
          <a:xfrm>
            <a:off x="0" y="924305"/>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i-FI" b="1">
                <a:cs typeface="Calibri"/>
              </a:rPr>
              <a:t>8</a:t>
            </a:r>
          </a:p>
        </p:txBody>
      </p:sp>
      <p:sp>
        <p:nvSpPr>
          <p:cNvPr id="14" name="Otsikko 1">
            <a:extLst>
              <a:ext uri="{FF2B5EF4-FFF2-40B4-BE49-F238E27FC236}">
                <a16:creationId xmlns:a16="http://schemas.microsoft.com/office/drawing/2014/main" id="{A67CFF91-F303-4439-B753-2A632F285173}"/>
              </a:ext>
            </a:extLst>
          </p:cNvPr>
          <p:cNvSpPr txBox="1">
            <a:spLocks/>
          </p:cNvSpPr>
          <p:nvPr/>
        </p:nvSpPr>
        <p:spPr>
          <a:xfrm>
            <a:off x="565855" y="201178"/>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a:ln w="1905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KYLIEN TULEVAISUUS</a:t>
            </a:r>
          </a:p>
        </p:txBody>
      </p:sp>
      <p:sp>
        <p:nvSpPr>
          <p:cNvPr id="2" name="Tekstiruutu 1">
            <a:extLst>
              <a:ext uri="{FF2B5EF4-FFF2-40B4-BE49-F238E27FC236}">
                <a16:creationId xmlns:a16="http://schemas.microsoft.com/office/drawing/2014/main" id="{9DA78410-EC43-4C24-8C78-D57ABEC2EB8C}"/>
              </a:ext>
            </a:extLst>
          </p:cNvPr>
          <p:cNvSpPr txBox="1"/>
          <p:nvPr/>
        </p:nvSpPr>
        <p:spPr>
          <a:xfrm>
            <a:off x="603955" y="1467105"/>
            <a:ext cx="5472995" cy="7340163"/>
          </a:xfrm>
          <a:prstGeom prst="rect">
            <a:avLst/>
          </a:prstGeom>
          <a:noFill/>
        </p:spPr>
        <p:txBody>
          <a:bodyPr wrap="square" lIns="91440" tIns="45720" rIns="91440" bIns="45720" numCol="2" spcCol="180000" rtlCol="0" anchor="t">
            <a:spAutoFit/>
          </a:bodyPr>
          <a:lstStyle/>
          <a:p>
            <a:r>
              <a:rPr lang="fi-FI" sz="1200">
                <a:ea typeface="+mn-lt"/>
                <a:cs typeface="+mn-lt"/>
              </a:rPr>
              <a:t>Vuoden 2020 kevät on haasteineen tutustuttanut monet etätyöskentelyyn.</a:t>
            </a:r>
            <a:r>
              <a:rPr lang="fi-FI" sz="1200"/>
              <a:t> Erityisesti nuoret nostivat kyselyssä esille etätyön ja –opiskelun mahdollisuudet, sillä se antaa paljon liikkumavaraa kylien nuorille. Nuorten ei välttämättä tarvitse muuttaa opiskelujen perässä suurempiin kyliin ja kaupunkeihin, kun koulut tarjoavat myös etäopetusta.</a:t>
            </a:r>
            <a:endParaRPr lang="fi-FI" sz="1200">
              <a:cs typeface="Calibri"/>
            </a:endParaRPr>
          </a:p>
          <a:p>
            <a:endParaRPr lang="fi-FI" sz="1200">
              <a:cs typeface="Calibri"/>
            </a:endParaRPr>
          </a:p>
          <a:p>
            <a:r>
              <a:rPr lang="fi-FI" sz="1200"/>
              <a:t>Hektisessä maailmassa maanläheisyys ja oma rauha houkuttelevat. Monissa lähteissä on povattu muuttoliikkeen kääntymistä kaupungeista kyliin ja muutos on jo nähtävissä Tilastokeskuksen tuloksissa. Tilastojen mukaan kaupungista maaseudulle on muutettu kiihtyvissä määrin. Kaupungistumisen hidastumista ja pienempiin kyliin palaamista kutsutaan niin sanotuksi Nurmijärvi-ilmiöksi. Matkailu ja vapaa-ajan asuminen ovat myös nousussa, joka antaa kylille uusia elinkeinomahdollisuuksia. </a:t>
            </a:r>
            <a:endParaRPr lang="fi-FI" sz="1200">
              <a:cs typeface="Calibri" panose="020F0502020204030204"/>
            </a:endParaRPr>
          </a:p>
          <a:p>
            <a:endParaRPr lang="fi-FI" sz="1200">
              <a:cs typeface="Calibri" panose="020F0502020204030204"/>
            </a:endParaRPr>
          </a:p>
          <a:p>
            <a:r>
              <a:rPr lang="fi-FI" sz="1200"/>
              <a:t>Monipaikkaisuus on maaseudun tulevaisuuden kehittämistekijä. Tästä syystä hyvien yhteyksien ja tieverkostojen ylläpitäminen  on ensiarvoisen tärkeää. Mökkeilyn</a:t>
            </a:r>
            <a:r>
              <a:rPr lang="fi-FI" sz="1200">
                <a:cs typeface="Calibri"/>
              </a:rPr>
              <a:t> ja vapaa-ajan asumisen lisäksi osa-aikainen asuminen maalla on nostanut suosiotaan. Etätyöskentely osan kuukaudesta tai jopa vuodesta tuo liikettä kehyskuntiin ja kylille.  Monipaikkaisuus on myös osa ihmisten identiteettiä, monet tuntevat olevansa sekä maalaisia että kaupunkilaisia. </a:t>
            </a:r>
          </a:p>
          <a:p>
            <a:r>
              <a:rPr lang="fi-FI" sz="1200"/>
              <a:t>Ilmastonmuutoksen myötä ihmiset </a:t>
            </a:r>
          </a:p>
          <a:p>
            <a:r>
              <a:rPr lang="fi-FI" sz="1200"/>
              <a:t>ovat yhä kiinnostuneempia ekologisista valinnoista. Arvostus lähiruokaa, hiilineutraaliutta ja biotaloutta kohtaan ovat nousussa, joten ilmastoviisaat kylät varmasti houkuttelevat asujia tulevaisuudessa. Ilmastoviisas kylä ottaa huomioon ympäristön pyrkimällä toimimaan kestävästi ja minimoimaan hiilipäästöjä. Ilmastoviisaan kylän ratkaisuja ovat esimerkiksi uusiutuvien energianlähteiden käyttö, kimppakyytien järjestäminen, hävikkiruoan		 vähentäminen ja kestävä rakentaminen.</a:t>
            </a:r>
            <a:endParaRPr lang="fi-FI" sz="1200" b="1">
              <a:cs typeface="Calibri" panose="020F0502020204030204"/>
            </a:endParaRPr>
          </a:p>
          <a:p>
            <a:endParaRPr lang="fi-FI" sz="1200">
              <a:cs typeface="Calibri" panose="020F0502020204030204"/>
            </a:endParaRPr>
          </a:p>
          <a:p>
            <a:endParaRPr lang="fi-FI" sz="1200"/>
          </a:p>
          <a:p>
            <a:endParaRPr lang="fi-FI" sz="1200"/>
          </a:p>
          <a:p>
            <a:endParaRPr lang="fi-FI" sz="1200"/>
          </a:p>
          <a:p>
            <a:endParaRPr lang="fi-FI" sz="1200"/>
          </a:p>
          <a:p>
            <a:endParaRPr lang="fi-FI" sz="1200"/>
          </a:p>
          <a:p>
            <a:endParaRPr lang="fi-FI" sz="1200"/>
          </a:p>
          <a:p>
            <a:endParaRPr lang="fi-FI" sz="1200"/>
          </a:p>
          <a:p>
            <a:endParaRPr lang="fi-FI" sz="1200"/>
          </a:p>
          <a:p>
            <a:endParaRPr lang="fi-FI" sz="1200"/>
          </a:p>
          <a:p>
            <a:endParaRPr lang="fi-FI" sz="1200"/>
          </a:p>
          <a:p>
            <a:endParaRPr lang="fi-FI" sz="1200"/>
          </a:p>
          <a:p>
            <a:r>
              <a:rPr lang="fi-FI" sz="1200"/>
              <a:t>Yrittäjyys on kylässä kuten muuallakin mahdollisuuksien huomaamista ja niihin tarttumista. Kylien on tärkeää tarttua hyviin yritysideoihin ja tukea innovatiivisia yrittäjiä.</a:t>
            </a:r>
            <a:r>
              <a:rPr lang="fi-FI" sz="1200" b="1"/>
              <a:t> </a:t>
            </a:r>
            <a:r>
              <a:rPr lang="fi-FI" sz="1200"/>
              <a:t>Kylien luonto ja vanheneva väestö tarjoavat hyviä mahdollisuuksia elinkeinotoimintaan. Maaseutumatkailun kasvusta ja biotaloudesta syntyy tulevaisuudessa liiketoimintamahdollisuuksia kylille ja ne tekevät lisää kaivattuja työpaikkoja maaseudulle. </a:t>
            </a:r>
            <a:endParaRPr lang="fi-FI" sz="1200">
              <a:cs typeface="Calibri" panose="020F0502020204030204"/>
            </a:endParaRPr>
          </a:p>
        </p:txBody>
      </p:sp>
      <p:sp>
        <p:nvSpPr>
          <p:cNvPr id="15" name="Tekstiruutu 14">
            <a:extLst>
              <a:ext uri="{FF2B5EF4-FFF2-40B4-BE49-F238E27FC236}">
                <a16:creationId xmlns:a16="http://schemas.microsoft.com/office/drawing/2014/main" id="{6403E160-B023-4B3C-80CA-ABF438EB1A1D}"/>
              </a:ext>
            </a:extLst>
          </p:cNvPr>
          <p:cNvSpPr txBox="1"/>
          <p:nvPr/>
        </p:nvSpPr>
        <p:spPr>
          <a:xfrm>
            <a:off x="6453471" y="9598223"/>
            <a:ext cx="377952" cy="307777"/>
          </a:xfrm>
          <a:prstGeom prst="rect">
            <a:avLst/>
          </a:prstGeom>
          <a:noFill/>
        </p:spPr>
        <p:txBody>
          <a:bodyPr wrap="square" rtlCol="0">
            <a:spAutoFit/>
          </a:bodyPr>
          <a:lstStyle/>
          <a:p>
            <a:r>
              <a:rPr lang="fi-FI" sz="1400">
                <a:solidFill>
                  <a:schemeClr val="bg1"/>
                </a:solidFill>
              </a:rPr>
              <a:t>12</a:t>
            </a:r>
          </a:p>
        </p:txBody>
      </p:sp>
      <p:pic>
        <p:nvPicPr>
          <p:cNvPr id="1028" name="Picture 4" descr="Ilmainen kuvapankkikuva tunnisteilla energia, keksintö, kestävä kehitys">
            <a:extLst>
              <a:ext uri="{FF2B5EF4-FFF2-40B4-BE49-F238E27FC236}">
                <a16:creationId xmlns:a16="http://schemas.microsoft.com/office/drawing/2014/main" id="{1789AD1D-3C53-46CB-8FD9-064417ACE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8998" y="4255016"/>
            <a:ext cx="2571752" cy="1716288"/>
          </a:xfrm>
          <a:prstGeom prst="snip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169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2000" r="-50000" b="-2000"/>
          </a:stretch>
        </a:blip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77662A72-8D1A-4C32-B505-3F00CF29B044}"/>
              </a:ext>
            </a:extLst>
          </p:cNvPr>
          <p:cNvGrpSpPr/>
          <p:nvPr/>
        </p:nvGrpSpPr>
        <p:grpSpPr>
          <a:xfrm>
            <a:off x="318910" y="137302"/>
            <a:ext cx="6220176" cy="9631396"/>
            <a:chOff x="318910" y="2831476"/>
            <a:chExt cx="6220176" cy="7098632"/>
          </a:xfrm>
        </p:grpSpPr>
        <p:pic>
          <p:nvPicPr>
            <p:cNvPr id="5" name="Picture 2">
              <a:extLst>
                <a:ext uri="{FF2B5EF4-FFF2-40B4-BE49-F238E27FC236}">
                  <a16:creationId xmlns:a16="http://schemas.microsoft.com/office/drawing/2014/main" id="{FE6FCD33-39BB-45AD-9059-6FF6BAB2F9EE}"/>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64BCA1F-EA53-4F26-A2B7-D220DF18299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C288A15-0B21-4AF2-9798-1645795000C8}"/>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EE0FB8A-D19B-4865-9554-70E979B0773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A94C634-BE98-4A87-848A-B32A7F26F92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220AD30-A51D-4030-9BAE-86343B0C22F0}"/>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Suorakulmio: Vastakkaiset kulmat leikattu 10">
            <a:extLst>
              <a:ext uri="{FF2B5EF4-FFF2-40B4-BE49-F238E27FC236}">
                <a16:creationId xmlns:a16="http://schemas.microsoft.com/office/drawing/2014/main" id="{63471C7B-F48B-4B4F-8A70-D8A62A04E8D2}"/>
              </a:ext>
            </a:extLst>
          </p:cNvPr>
          <p:cNvSpPr/>
          <p:nvPr/>
        </p:nvSpPr>
        <p:spPr>
          <a:xfrm>
            <a:off x="487680" y="1308334"/>
            <a:ext cx="5882640" cy="8263507"/>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Viisikulmio 12">
            <a:extLst>
              <a:ext uri="{FF2B5EF4-FFF2-40B4-BE49-F238E27FC236}">
                <a16:creationId xmlns:a16="http://schemas.microsoft.com/office/drawing/2014/main" id="{6539A942-0C75-4C56-BB24-2866E500EE00}"/>
              </a:ext>
            </a:extLst>
          </p:cNvPr>
          <p:cNvSpPr/>
          <p:nvPr/>
        </p:nvSpPr>
        <p:spPr>
          <a:xfrm>
            <a:off x="0" y="924305"/>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i-FI" b="1"/>
              <a:t>9</a:t>
            </a:r>
            <a:endParaRPr lang="fi-FI" b="1">
              <a:cs typeface="Calibri"/>
            </a:endParaRPr>
          </a:p>
        </p:txBody>
      </p:sp>
      <p:sp>
        <p:nvSpPr>
          <p:cNvPr id="14" name="Otsikko 1">
            <a:extLst>
              <a:ext uri="{FF2B5EF4-FFF2-40B4-BE49-F238E27FC236}">
                <a16:creationId xmlns:a16="http://schemas.microsoft.com/office/drawing/2014/main" id="{A67CFF91-F303-4439-B753-2A632F285173}"/>
              </a:ext>
            </a:extLst>
          </p:cNvPr>
          <p:cNvSpPr txBox="1">
            <a:spLocks/>
          </p:cNvSpPr>
          <p:nvPr/>
        </p:nvSpPr>
        <p:spPr>
          <a:xfrm>
            <a:off x="812800" y="221507"/>
            <a:ext cx="6546148"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a:ln w="1905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KYLÄTOIMINNAN </a:t>
            </a:r>
          </a:p>
          <a:p>
            <a:r>
              <a:rPr lang="fi-FI" sz="3200">
                <a:ln w="1905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JÄRJESTÄYTYMINEN</a:t>
            </a:r>
          </a:p>
        </p:txBody>
      </p:sp>
      <p:sp>
        <p:nvSpPr>
          <p:cNvPr id="2" name="Tekstiruutu 1">
            <a:extLst>
              <a:ext uri="{FF2B5EF4-FFF2-40B4-BE49-F238E27FC236}">
                <a16:creationId xmlns:a16="http://schemas.microsoft.com/office/drawing/2014/main" id="{9DA78410-EC43-4C24-8C78-D57ABEC2EB8C}"/>
              </a:ext>
            </a:extLst>
          </p:cNvPr>
          <p:cNvSpPr txBox="1"/>
          <p:nvPr/>
        </p:nvSpPr>
        <p:spPr>
          <a:xfrm>
            <a:off x="723900" y="1479497"/>
            <a:ext cx="4995120" cy="1384995"/>
          </a:xfrm>
          <a:prstGeom prst="rect">
            <a:avLst/>
          </a:prstGeom>
          <a:noFill/>
        </p:spPr>
        <p:txBody>
          <a:bodyPr wrap="square" rtlCol="0" anchor="t">
            <a:spAutoFit/>
          </a:bodyPr>
          <a:lstStyle/>
          <a:p>
            <a:pPr algn="just" fontAlgn="base"/>
            <a:r>
              <a:rPr lang="fi-FI" sz="1200">
                <a:cs typeface="Calibri"/>
              </a:rPr>
              <a:t>Kunta on kylien tärkein yhteistyökumppani. Kylien asukkaat voivat edustaa itseään kylä- ja asukasyhdistysten kautta. Kuntaa edustavat päättävät toimielimet ja palvelukeskukset.</a:t>
            </a:r>
          </a:p>
          <a:p>
            <a:pPr algn="just"/>
            <a:r>
              <a:rPr lang="fi-FI" sz="1200">
                <a:cs typeface="Calibri"/>
              </a:rPr>
              <a:t>Kunnat  auttavat kyliä </a:t>
            </a:r>
            <a:r>
              <a:rPr lang="fi-FI" sz="1200" err="1">
                <a:cs typeface="Calibri"/>
              </a:rPr>
              <a:t>täsmä</a:t>
            </a:r>
            <a:r>
              <a:rPr lang="fi-FI" sz="1200">
                <a:cs typeface="Calibri"/>
              </a:rPr>
              <a:t>- ja hankerahoituksilla. </a:t>
            </a:r>
          </a:p>
          <a:p>
            <a:endParaRPr lang="fi-FI">
              <a:cs typeface="Calibri"/>
            </a:endParaRPr>
          </a:p>
          <a:p>
            <a:endParaRPr lang="fi-FI">
              <a:cs typeface="Calibri"/>
            </a:endParaRPr>
          </a:p>
        </p:txBody>
      </p:sp>
      <p:sp>
        <p:nvSpPr>
          <p:cNvPr id="15" name="Tekstiruutu 14">
            <a:extLst>
              <a:ext uri="{FF2B5EF4-FFF2-40B4-BE49-F238E27FC236}">
                <a16:creationId xmlns:a16="http://schemas.microsoft.com/office/drawing/2014/main" id="{183C62FC-2239-4B21-8E03-61A5EEAF53A2}"/>
              </a:ext>
            </a:extLst>
          </p:cNvPr>
          <p:cNvSpPr txBox="1"/>
          <p:nvPr/>
        </p:nvSpPr>
        <p:spPr>
          <a:xfrm>
            <a:off x="-11235" y="9584435"/>
            <a:ext cx="377952" cy="307777"/>
          </a:xfrm>
          <a:prstGeom prst="rect">
            <a:avLst/>
          </a:prstGeom>
          <a:noFill/>
        </p:spPr>
        <p:txBody>
          <a:bodyPr wrap="square" rtlCol="0">
            <a:spAutoFit/>
          </a:bodyPr>
          <a:lstStyle/>
          <a:p>
            <a:r>
              <a:rPr lang="fi-FI" sz="1400">
                <a:solidFill>
                  <a:schemeClr val="bg1"/>
                </a:solidFill>
              </a:rPr>
              <a:t>13</a:t>
            </a:r>
          </a:p>
        </p:txBody>
      </p:sp>
      <p:sp>
        <p:nvSpPr>
          <p:cNvPr id="16" name="Tekstiruutu 15">
            <a:extLst>
              <a:ext uri="{FF2B5EF4-FFF2-40B4-BE49-F238E27FC236}">
                <a16:creationId xmlns:a16="http://schemas.microsoft.com/office/drawing/2014/main" id="{AD762F53-98D2-427E-BF3D-16F17F2A2A6D}"/>
              </a:ext>
            </a:extLst>
          </p:cNvPr>
          <p:cNvSpPr txBox="1"/>
          <p:nvPr/>
        </p:nvSpPr>
        <p:spPr>
          <a:xfrm>
            <a:off x="723900" y="2359421"/>
            <a:ext cx="4787900" cy="3970318"/>
          </a:xfrm>
          <a:prstGeom prst="rect">
            <a:avLst/>
          </a:prstGeom>
          <a:noFill/>
        </p:spPr>
        <p:txBody>
          <a:bodyPr wrap="square" lIns="91440" tIns="45720" rIns="91440" bIns="45720" rtlCol="0" anchor="t">
            <a:spAutoFit/>
          </a:bodyPr>
          <a:lstStyle/>
          <a:p>
            <a:pPr fontAlgn="base"/>
            <a:r>
              <a:rPr lang="fi-FI" sz="1200" b="1">
                <a:cs typeface="Calibri"/>
              </a:rPr>
              <a:t>Suomen Kylät ry </a:t>
            </a:r>
            <a:r>
              <a:rPr lang="fi-FI" sz="1200">
                <a:cs typeface="Calibri"/>
              </a:rPr>
              <a:t>on omin sanoin "Kylätoiminnan sekä </a:t>
            </a:r>
            <a:r>
              <a:rPr lang="fi-FI" sz="1200" err="1">
                <a:cs typeface="Calibri"/>
              </a:rPr>
              <a:t>Leader</a:t>
            </a:r>
            <a:r>
              <a:rPr lang="fi-FI" sz="1200">
                <a:cs typeface="Calibri"/>
              </a:rPr>
              <a:t>-ryhmien äänenkannattaja ja eduntekijä". Se on valtakunnallisesti merkittävin kylätoiminnan organisaatio ja sen toimintaan kuuluu maaseudun kehittämisen linjausten ja strategian luominen yhdessä paikallisten toimijoiden kanssa. Se edustaa noin 4000 kyläyhdistystä ja –toimikuntaa, 19 maakunnallista kylien yhteenliittymää, 54 seudullista </a:t>
            </a:r>
            <a:r>
              <a:rPr lang="fi-FI" sz="1200" err="1">
                <a:cs typeface="Calibri"/>
              </a:rPr>
              <a:t>Leader</a:t>
            </a:r>
            <a:r>
              <a:rPr lang="fi-FI" sz="1200">
                <a:cs typeface="Calibri"/>
              </a:rPr>
              <a:t>-ryhmää sekä kuntatason kylien yhteenliittymiä ja kaupunginosayhdistyksiä.</a:t>
            </a:r>
            <a:endParaRPr lang="en-US"/>
          </a:p>
          <a:p>
            <a:r>
              <a:rPr lang="fi-FI" sz="1200">
                <a:cs typeface="Calibri"/>
              </a:rPr>
              <a:t>SYTY tekee poliittisesti sitoutumattomana yhteistyötä eduskunnan, ministeriöiden ja keskusjärjestöjen kanssa edistääkseen kylien ja paikallisyhteisöjen asioita.</a:t>
            </a:r>
          </a:p>
          <a:p>
            <a:r>
              <a:rPr lang="fi-FI" sz="1200">
                <a:cs typeface="Calibri"/>
              </a:rPr>
              <a:t> Lisätietoja: www.kylatoiminta.fi</a:t>
            </a:r>
            <a:endParaRPr lang="fi-FI"/>
          </a:p>
          <a:p>
            <a:endParaRPr lang="fi-FI" sz="1200">
              <a:cs typeface="Calibri"/>
            </a:endParaRPr>
          </a:p>
          <a:p>
            <a:r>
              <a:rPr lang="fi-FI" sz="1200" b="1">
                <a:cs typeface="Calibri"/>
              </a:rPr>
              <a:t>Pohjois-Pohjanmaan kylät ry</a:t>
            </a:r>
            <a:r>
              <a:rPr lang="fi-FI" sz="1200">
                <a:cs typeface="Calibri"/>
              </a:rPr>
              <a:t> on poliittisesti sitoutumaton maakunnallinen kylien ja asukasyhdistysten edunvalvoja. Yhdistyksen tavoitteena on edistää kylä- ja asukasyhdistysten sekä tutkimus- ja kehittämisorganisaatioiden välistä yhteistyötä. Toimintaan sisältyy myös maakunnallisten kyläpäivien järjestäminen ja Vuoden Kylän valitseminen yhdessä muiden toimijoiden kanssa. Lisätietoja Pohjois-Pohjanmaan kylät Ry:n toiminnasta löytyy osoitteesta www.ppkylat.fi</a:t>
            </a:r>
            <a:endParaRPr lang="fi-FI">
              <a:cs typeface="Calibri"/>
            </a:endParaRPr>
          </a:p>
          <a:p>
            <a:endParaRPr lang="fi-FI" sz="1200">
              <a:cs typeface="Calibri"/>
            </a:endParaRPr>
          </a:p>
          <a:p>
            <a:endParaRPr lang="fi-FI" sz="1200">
              <a:cs typeface="Calibri"/>
            </a:endParaRPr>
          </a:p>
        </p:txBody>
      </p:sp>
      <p:pic>
        <p:nvPicPr>
          <p:cNvPr id="3" name="Kuva 11">
            <a:extLst>
              <a:ext uri="{FF2B5EF4-FFF2-40B4-BE49-F238E27FC236}">
                <a16:creationId xmlns:a16="http://schemas.microsoft.com/office/drawing/2014/main" id="{63513109-3D4A-418A-A6BD-9E2A1A93AD36}"/>
              </a:ext>
            </a:extLst>
          </p:cNvPr>
          <p:cNvPicPr>
            <a:picLocks noChangeAspect="1"/>
          </p:cNvPicPr>
          <p:nvPr/>
        </p:nvPicPr>
        <p:blipFill>
          <a:blip r:embed="rId5"/>
          <a:stretch>
            <a:fillRect/>
          </a:stretch>
        </p:blipFill>
        <p:spPr>
          <a:xfrm>
            <a:off x="1788559" y="6031823"/>
            <a:ext cx="4345541" cy="3391978"/>
          </a:xfrm>
          <a:prstGeom prst="rect">
            <a:avLst/>
          </a:prstGeom>
        </p:spPr>
      </p:pic>
    </p:spTree>
    <p:extLst>
      <p:ext uri="{BB962C8B-B14F-4D97-AF65-F5344CB8AC3E}">
        <p14:creationId xmlns:p14="http://schemas.microsoft.com/office/powerpoint/2010/main" val="1336259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50000" t="-2000" b="-2000"/>
          </a:stretch>
        </a:blip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77662A72-8D1A-4C32-B505-3F00CF29B044}"/>
              </a:ext>
            </a:extLst>
          </p:cNvPr>
          <p:cNvGrpSpPr/>
          <p:nvPr/>
        </p:nvGrpSpPr>
        <p:grpSpPr>
          <a:xfrm>
            <a:off x="318910" y="207264"/>
            <a:ext cx="6220176" cy="9561434"/>
            <a:chOff x="318910" y="2831476"/>
            <a:chExt cx="6220176" cy="7098632"/>
          </a:xfrm>
        </p:grpSpPr>
        <p:pic>
          <p:nvPicPr>
            <p:cNvPr id="5" name="Picture 2">
              <a:extLst>
                <a:ext uri="{FF2B5EF4-FFF2-40B4-BE49-F238E27FC236}">
                  <a16:creationId xmlns:a16="http://schemas.microsoft.com/office/drawing/2014/main" id="{FE6FCD33-39BB-45AD-9059-6FF6BAB2F9EE}"/>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64BCA1F-EA53-4F26-A2B7-D220DF18299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C288A15-0B21-4AF2-9798-1645795000C8}"/>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EE0FB8A-D19B-4865-9554-70E979B0773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A94C634-BE98-4A87-848A-B32A7F26F92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220AD30-A51D-4030-9BAE-86343B0C22F0}"/>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Suorakulmio: Vastakkaiset kulmat leikattu 10">
            <a:extLst>
              <a:ext uri="{FF2B5EF4-FFF2-40B4-BE49-F238E27FC236}">
                <a16:creationId xmlns:a16="http://schemas.microsoft.com/office/drawing/2014/main" id="{63471C7B-F48B-4B4F-8A70-D8A62A04E8D2}"/>
              </a:ext>
            </a:extLst>
          </p:cNvPr>
          <p:cNvSpPr/>
          <p:nvPr/>
        </p:nvSpPr>
        <p:spPr>
          <a:xfrm>
            <a:off x="499871" y="451104"/>
            <a:ext cx="5833643" cy="9108477"/>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i-FI"/>
          </a:p>
        </p:txBody>
      </p:sp>
      <p:sp>
        <p:nvSpPr>
          <p:cNvPr id="2" name="Tekstiruutu 1">
            <a:extLst>
              <a:ext uri="{FF2B5EF4-FFF2-40B4-BE49-F238E27FC236}">
                <a16:creationId xmlns:a16="http://schemas.microsoft.com/office/drawing/2014/main" id="{9DA78410-EC43-4C24-8C78-D57ABEC2EB8C}"/>
              </a:ext>
            </a:extLst>
          </p:cNvPr>
          <p:cNvSpPr txBox="1"/>
          <p:nvPr/>
        </p:nvSpPr>
        <p:spPr>
          <a:xfrm>
            <a:off x="633984" y="670766"/>
            <a:ext cx="5356466" cy="3416320"/>
          </a:xfrm>
          <a:prstGeom prst="rect">
            <a:avLst/>
          </a:prstGeom>
          <a:noFill/>
        </p:spPr>
        <p:txBody>
          <a:bodyPr wrap="square" lIns="91440" tIns="45720" rIns="91440" bIns="45720" rtlCol="0" anchor="t">
            <a:spAutoFit/>
          </a:bodyPr>
          <a:lstStyle/>
          <a:p>
            <a:endParaRPr lang="fi-FI" sz="1200">
              <a:cs typeface="Calibri"/>
            </a:endParaRPr>
          </a:p>
          <a:p>
            <a:pPr algn="just"/>
            <a:r>
              <a:rPr lang="fi-FI" sz="1200" b="1" err="1">
                <a:cs typeface="Calibri"/>
              </a:rPr>
              <a:t>Leader</a:t>
            </a:r>
            <a:r>
              <a:rPr lang="fi-FI" sz="1200" b="1">
                <a:cs typeface="Calibri"/>
              </a:rPr>
              <a:t>-ryhmät</a:t>
            </a:r>
            <a:r>
              <a:rPr lang="fi-FI" sz="1200">
                <a:cs typeface="Calibri"/>
              </a:rPr>
              <a:t> antavat neuvoja ja resursseja maaseudun sekä kaupunkien kehitykseen. Ne ovat kylien tärkeimpiä rahoituskanavia. Euroopan Unioni kehitti </a:t>
            </a:r>
            <a:r>
              <a:rPr lang="fi-FI" sz="1200" err="1">
                <a:cs typeface="Calibri"/>
              </a:rPr>
              <a:t>Leader</a:t>
            </a:r>
            <a:r>
              <a:rPr lang="fi-FI" sz="1200">
                <a:cs typeface="Calibri"/>
              </a:rPr>
              <a:t>- toimintatavan vuonna 1991. Suomeen se rantautui vuonna 1996 ja siitä lähtien Suomi on ollut yksi toiminnan edelläkävijöistä. </a:t>
            </a:r>
          </a:p>
          <a:p>
            <a:pPr algn="just"/>
            <a:endParaRPr lang="fi-FI" sz="1200">
              <a:cs typeface="Calibri"/>
            </a:endParaRPr>
          </a:p>
          <a:p>
            <a:pPr algn="just"/>
            <a:r>
              <a:rPr lang="fi-FI" sz="1200" err="1">
                <a:cs typeface="Calibri"/>
              </a:rPr>
              <a:t>Leader</a:t>
            </a:r>
            <a:r>
              <a:rPr lang="fi-FI" sz="1200">
                <a:cs typeface="Calibri"/>
              </a:rPr>
              <a:t>-toiminnan tärkein periaate on kehittää aluetta yhdessä asukkaiden kanssa. Siksi </a:t>
            </a:r>
            <a:r>
              <a:rPr lang="fi-FI" sz="1200" err="1">
                <a:cs typeface="Calibri"/>
              </a:rPr>
              <a:t>Leader</a:t>
            </a:r>
            <a:r>
              <a:rPr lang="fi-FI" sz="1200">
                <a:cs typeface="Calibri"/>
              </a:rPr>
              <a:t>-ryhmien hallituksessa on edustettuina alueen asukkaat, yrittäjät, yhdistykset ja paikallinen julkinen hallinto. </a:t>
            </a:r>
          </a:p>
          <a:p>
            <a:pPr algn="just"/>
            <a:endParaRPr lang="fi-FI" sz="1200">
              <a:cs typeface="Calibri"/>
            </a:endParaRPr>
          </a:p>
          <a:p>
            <a:pPr algn="just"/>
            <a:r>
              <a:rPr lang="fi-FI" sz="1200">
                <a:cs typeface="Calibri"/>
              </a:rPr>
              <a:t>Pohjois-Pohjanmaan </a:t>
            </a:r>
            <a:r>
              <a:rPr lang="fi-FI" sz="1200" b="1">
                <a:cs typeface="Calibri"/>
              </a:rPr>
              <a:t>Nuoriso </a:t>
            </a:r>
            <a:r>
              <a:rPr lang="fi-FI" sz="1200" b="1" err="1">
                <a:cs typeface="Calibri"/>
              </a:rPr>
              <a:t>Leader</a:t>
            </a:r>
            <a:r>
              <a:rPr lang="fi-FI" sz="1200">
                <a:cs typeface="Calibri"/>
              </a:rPr>
              <a:t> rahoittaa ja tukee paikallista nuorisoa heidän hankkeissaan ja ideoissaan. Vuodesta 2014 Nuoriso </a:t>
            </a:r>
            <a:r>
              <a:rPr lang="fi-FI" sz="1200" err="1">
                <a:cs typeface="Calibri"/>
              </a:rPr>
              <a:t>Leader</a:t>
            </a:r>
            <a:r>
              <a:rPr lang="fi-FI" sz="1200">
                <a:cs typeface="Calibri"/>
              </a:rPr>
              <a:t> on toteuttanut 600 nuorten hanketta ja rahoittanut nuorten yrityksiä ja ideoita lähes neljännesmiljoonalla. Mahdollisia rahoituskohteita voivat olla harrastusvälineiden hankkiminen, tapahtumien järjestäminen tai muu nuorten suunnittelema ja toteuttama idea. Rahoitus on tarkoitettu 13-25- vuotiaille nuorille. Lisätietoja: www.nuorisoleader.fi</a:t>
            </a:r>
          </a:p>
          <a:p>
            <a:endParaRPr lang="fi-FI" sz="1200">
              <a:cs typeface="Calibri"/>
            </a:endParaRPr>
          </a:p>
        </p:txBody>
      </p:sp>
      <p:sp>
        <p:nvSpPr>
          <p:cNvPr id="12" name="TextBox 11">
            <a:extLst>
              <a:ext uri="{FF2B5EF4-FFF2-40B4-BE49-F238E27FC236}">
                <a16:creationId xmlns:a16="http://schemas.microsoft.com/office/drawing/2014/main" id="{4205E970-6A7C-416C-96E9-7414FFDCB8FF}"/>
              </a:ext>
            </a:extLst>
          </p:cNvPr>
          <p:cNvSpPr txBox="1"/>
          <p:nvPr/>
        </p:nvSpPr>
        <p:spPr>
          <a:xfrm>
            <a:off x="1659254" y="8110511"/>
            <a:ext cx="3773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Calibri"/>
            </a:endParaRPr>
          </a:p>
          <a:p>
            <a:r>
              <a:rPr lang="en-US" sz="1200">
                <a:cs typeface="Calibri"/>
              </a:rPr>
              <a:t>Huom. Vaala </a:t>
            </a:r>
            <a:r>
              <a:rPr lang="en-US" sz="1200" err="1">
                <a:cs typeface="Calibri"/>
              </a:rPr>
              <a:t>kuuluu</a:t>
            </a:r>
            <a:r>
              <a:rPr lang="en-US" sz="1200">
                <a:cs typeface="Calibri"/>
              </a:rPr>
              <a:t> </a:t>
            </a:r>
            <a:r>
              <a:rPr lang="en-US" sz="1200" err="1">
                <a:cs typeface="Calibri"/>
              </a:rPr>
              <a:t>Oulujärvi</a:t>
            </a:r>
            <a:r>
              <a:rPr lang="en-US" sz="1200">
                <a:cs typeface="Calibri"/>
              </a:rPr>
              <a:t> </a:t>
            </a:r>
            <a:r>
              <a:rPr lang="en-US" sz="1200" err="1">
                <a:cs typeface="Calibri"/>
              </a:rPr>
              <a:t>Leaderin</a:t>
            </a:r>
            <a:r>
              <a:rPr lang="en-US" sz="1200">
                <a:cs typeface="Calibri"/>
              </a:rPr>
              <a:t> </a:t>
            </a:r>
            <a:r>
              <a:rPr lang="en-US" sz="1200" err="1">
                <a:cs typeface="Calibri"/>
              </a:rPr>
              <a:t>piiriin</a:t>
            </a:r>
            <a:endParaRPr lang="en-US" sz="1200">
              <a:cs typeface="Calibri"/>
            </a:endParaRPr>
          </a:p>
        </p:txBody>
      </p:sp>
      <p:pic>
        <p:nvPicPr>
          <p:cNvPr id="20" name="Kuva 19" descr="Kuva, joka sisältää kohteen teksti, kartta&#10;&#10;Kuvaus luotu automaattisesti">
            <a:extLst>
              <a:ext uri="{FF2B5EF4-FFF2-40B4-BE49-F238E27FC236}">
                <a16:creationId xmlns:a16="http://schemas.microsoft.com/office/drawing/2014/main" id="{F1BC99DF-9F28-4F20-9BC6-1ACC5E270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290" y="4518948"/>
            <a:ext cx="3363419" cy="3822709"/>
          </a:xfrm>
          <a:prstGeom prst="rect">
            <a:avLst/>
          </a:prstGeom>
        </p:spPr>
      </p:pic>
      <p:sp>
        <p:nvSpPr>
          <p:cNvPr id="15" name="Tekstiruutu 14">
            <a:extLst>
              <a:ext uri="{FF2B5EF4-FFF2-40B4-BE49-F238E27FC236}">
                <a16:creationId xmlns:a16="http://schemas.microsoft.com/office/drawing/2014/main" id="{65A2DAC8-AB51-4A7B-AC6C-9CE5FAB8FE76}"/>
              </a:ext>
            </a:extLst>
          </p:cNvPr>
          <p:cNvSpPr txBox="1"/>
          <p:nvPr/>
        </p:nvSpPr>
        <p:spPr>
          <a:xfrm>
            <a:off x="6481895" y="9605432"/>
            <a:ext cx="377952" cy="307777"/>
          </a:xfrm>
          <a:prstGeom prst="rect">
            <a:avLst/>
          </a:prstGeom>
          <a:noFill/>
        </p:spPr>
        <p:txBody>
          <a:bodyPr wrap="square" lIns="91440" tIns="45720" rIns="91440" bIns="45720" rtlCol="0" anchor="t">
            <a:spAutoFit/>
          </a:bodyPr>
          <a:lstStyle/>
          <a:p>
            <a:r>
              <a:rPr lang="fi-FI" sz="1400">
                <a:solidFill>
                  <a:schemeClr val="bg1"/>
                </a:solidFill>
              </a:rPr>
              <a:t>14</a:t>
            </a:r>
          </a:p>
        </p:txBody>
      </p:sp>
    </p:spTree>
    <p:extLst>
      <p:ext uri="{BB962C8B-B14F-4D97-AF65-F5344CB8AC3E}">
        <p14:creationId xmlns:p14="http://schemas.microsoft.com/office/powerpoint/2010/main" val="2420749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DE084BCF-4F1E-4018-AB7F-97C0A89A2D0C}"/>
              </a:ext>
            </a:extLst>
          </p:cNvPr>
          <p:cNvSpPr txBox="1"/>
          <p:nvPr/>
        </p:nvSpPr>
        <p:spPr>
          <a:xfrm>
            <a:off x="2260600" y="3512066"/>
            <a:ext cx="1803400" cy="369332"/>
          </a:xfrm>
          <a:prstGeom prst="rect">
            <a:avLst/>
          </a:prstGeom>
          <a:noFill/>
        </p:spPr>
        <p:txBody>
          <a:bodyPr wrap="square" rtlCol="0">
            <a:spAutoFit/>
          </a:bodyPr>
          <a:lstStyle/>
          <a:p>
            <a:r>
              <a:rPr lang="fi-FI"/>
              <a:t>OLEN TAKAKANSI</a:t>
            </a:r>
          </a:p>
        </p:txBody>
      </p:sp>
      <p:pic>
        <p:nvPicPr>
          <p:cNvPr id="5" name="Kuva 4" descr="Kuva, joka sisältää kohteen rakennus, ovi, aita, kukka&#10;&#10;Kuvaus luotu automaattisesti">
            <a:extLst>
              <a:ext uri="{FF2B5EF4-FFF2-40B4-BE49-F238E27FC236}">
                <a16:creationId xmlns:a16="http://schemas.microsoft.com/office/drawing/2014/main" id="{60CBB1D4-48A1-4FC5-A3BF-A229E062212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087" b="12177"/>
          <a:stretch/>
        </p:blipFill>
        <p:spPr>
          <a:xfrm>
            <a:off x="0" y="0"/>
            <a:ext cx="6858000" cy="8738414"/>
          </a:xfrm>
          <a:prstGeom prst="rect">
            <a:avLst/>
          </a:prstGeom>
          <a:ln>
            <a:noFill/>
            <a:extLst>
              <a:ext uri="{C807C97D-BFC1-408E-A445-0C87EB9F89A2}">
                <ask:lineSketchStyleProps xmlns:ask="http://schemas.microsoft.com/office/drawing/2018/sketchyshapes" sd="2091557653">
                  <a:custGeom>
                    <a:avLst/>
                    <a:gdLst>
                      <a:gd name="connsiteX0" fmla="*/ 0 w 6858000"/>
                      <a:gd name="connsiteY0" fmla="*/ 0 h 8738414"/>
                      <a:gd name="connsiteX1" fmla="*/ 6858000 w 6858000"/>
                      <a:gd name="connsiteY1" fmla="*/ 0 h 8738414"/>
                      <a:gd name="connsiteX2" fmla="*/ 6858000 w 6858000"/>
                      <a:gd name="connsiteY2" fmla="*/ 8738414 h 8738414"/>
                      <a:gd name="connsiteX3" fmla="*/ 0 w 6858000"/>
                      <a:gd name="connsiteY3" fmla="*/ 8738414 h 8738414"/>
                      <a:gd name="connsiteX4" fmla="*/ 0 w 6858000"/>
                      <a:gd name="connsiteY4" fmla="*/ 0 h 873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8738414" fill="none" extrusionOk="0">
                        <a:moveTo>
                          <a:pt x="0" y="0"/>
                        </a:moveTo>
                        <a:cubicBezTo>
                          <a:pt x="2537898" y="48479"/>
                          <a:pt x="3875551" y="-7551"/>
                          <a:pt x="6858000" y="0"/>
                        </a:cubicBezTo>
                        <a:cubicBezTo>
                          <a:pt x="6847733" y="1349320"/>
                          <a:pt x="6815025" y="4697683"/>
                          <a:pt x="6858000" y="8738414"/>
                        </a:cubicBezTo>
                        <a:cubicBezTo>
                          <a:pt x="5402081" y="8667683"/>
                          <a:pt x="1103454" y="8841790"/>
                          <a:pt x="0" y="8738414"/>
                        </a:cubicBezTo>
                        <a:cubicBezTo>
                          <a:pt x="26136" y="5664768"/>
                          <a:pt x="83339" y="1608457"/>
                          <a:pt x="0" y="0"/>
                        </a:cubicBezTo>
                        <a:close/>
                      </a:path>
                      <a:path w="6858000" h="8738414" stroke="0" extrusionOk="0">
                        <a:moveTo>
                          <a:pt x="0" y="0"/>
                        </a:moveTo>
                        <a:cubicBezTo>
                          <a:pt x="1469529" y="-120891"/>
                          <a:pt x="5950233" y="56351"/>
                          <a:pt x="6858000" y="0"/>
                        </a:cubicBezTo>
                        <a:cubicBezTo>
                          <a:pt x="6890414" y="3505197"/>
                          <a:pt x="6842891" y="7524327"/>
                          <a:pt x="6858000" y="8738414"/>
                        </a:cubicBezTo>
                        <a:cubicBezTo>
                          <a:pt x="4596298" y="8659676"/>
                          <a:pt x="2268746" y="8676931"/>
                          <a:pt x="0" y="8738414"/>
                        </a:cubicBezTo>
                        <a:cubicBezTo>
                          <a:pt x="133277" y="6813400"/>
                          <a:pt x="-162242" y="3800902"/>
                          <a:pt x="0" y="0"/>
                        </a:cubicBezTo>
                        <a:close/>
                      </a:path>
                    </a:pathLst>
                  </a:custGeom>
                  <ask:type>
                    <ask:lineSketchNone/>
                  </ask:type>
                </ask:lineSketchStyleProps>
              </a:ext>
            </a:extLst>
          </a:ln>
        </p:spPr>
      </p:pic>
      <p:pic>
        <p:nvPicPr>
          <p:cNvPr id="3" name="Kuva 5">
            <a:extLst>
              <a:ext uri="{FF2B5EF4-FFF2-40B4-BE49-F238E27FC236}">
                <a16:creationId xmlns:a16="http://schemas.microsoft.com/office/drawing/2014/main" id="{97889010-1AE9-470A-AB91-73D9868CDB20}"/>
              </a:ext>
            </a:extLst>
          </p:cNvPr>
          <p:cNvPicPr>
            <a:picLocks noChangeAspect="1"/>
          </p:cNvPicPr>
          <p:nvPr/>
        </p:nvPicPr>
        <p:blipFill>
          <a:blip r:embed="rId3"/>
          <a:stretch>
            <a:fillRect/>
          </a:stretch>
        </p:blipFill>
        <p:spPr>
          <a:xfrm>
            <a:off x="76185" y="9018620"/>
            <a:ext cx="3490963" cy="621937"/>
          </a:xfrm>
          <a:prstGeom prst="rect">
            <a:avLst/>
          </a:prstGeom>
        </p:spPr>
      </p:pic>
      <p:pic>
        <p:nvPicPr>
          <p:cNvPr id="6" name="Kuva 6">
            <a:extLst>
              <a:ext uri="{FF2B5EF4-FFF2-40B4-BE49-F238E27FC236}">
                <a16:creationId xmlns:a16="http://schemas.microsoft.com/office/drawing/2014/main" id="{D1517E3C-81FB-4330-928F-B89E94B1758E}"/>
              </a:ext>
            </a:extLst>
          </p:cNvPr>
          <p:cNvPicPr>
            <a:picLocks noChangeAspect="1"/>
          </p:cNvPicPr>
          <p:nvPr/>
        </p:nvPicPr>
        <p:blipFill>
          <a:blip r:embed="rId4"/>
          <a:stretch>
            <a:fillRect/>
          </a:stretch>
        </p:blipFill>
        <p:spPr>
          <a:xfrm>
            <a:off x="3506188" y="8851859"/>
            <a:ext cx="3358909" cy="857921"/>
          </a:xfrm>
          <a:prstGeom prst="rect">
            <a:avLst/>
          </a:prstGeom>
        </p:spPr>
      </p:pic>
    </p:spTree>
    <p:extLst>
      <p:ext uri="{BB962C8B-B14F-4D97-AF65-F5344CB8AC3E}">
        <p14:creationId xmlns:p14="http://schemas.microsoft.com/office/powerpoint/2010/main" val="25798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t="-2000" b="-2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990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6" name="Kuva 5" descr="Kuva, joka sisältää kohteen kukka, kasvi, auringonkukka&#10;&#10;Kuvaus luotu automaattisesti">
            <a:extLst>
              <a:ext uri="{FF2B5EF4-FFF2-40B4-BE49-F238E27FC236}">
                <a16:creationId xmlns:a16="http://schemas.microsoft.com/office/drawing/2014/main" id="{E0CA6270-EE14-4F7F-A423-E5AB37194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857999" cy="9906001"/>
          </a:xfrm>
          <a:prstGeom prst="rect">
            <a:avLst/>
          </a:prstGeom>
        </p:spPr>
      </p:pic>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17522" y="4310063"/>
            <a:ext cx="0" cy="12858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Suorakulmio: Vastakkaiset kulmat leikattu 1">
            <a:extLst>
              <a:ext uri="{FF2B5EF4-FFF2-40B4-BE49-F238E27FC236}">
                <a16:creationId xmlns:a16="http://schemas.microsoft.com/office/drawing/2014/main" id="{B14C76F1-D7AB-43E2-AF1A-711D59D95C61}"/>
              </a:ext>
            </a:extLst>
          </p:cNvPr>
          <p:cNvSpPr/>
          <p:nvPr/>
        </p:nvSpPr>
        <p:spPr>
          <a:xfrm>
            <a:off x="2743199" y="3098800"/>
            <a:ext cx="4000485" cy="4509008"/>
          </a:xfrm>
          <a:prstGeom prst="snip2DiagRect">
            <a:avLst>
              <a:gd name="adj1" fmla="val 0"/>
              <a:gd name="adj2" fmla="val 16667"/>
            </a:avLst>
          </a:prstGeom>
          <a:solidFill>
            <a:schemeClr val="accent4">
              <a:lumMod val="20000"/>
              <a:lumOff val="80000"/>
              <a:alpha val="8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152AF2FD-6BC6-4498-9708-D9E9D152D327}"/>
              </a:ext>
            </a:extLst>
          </p:cNvPr>
          <p:cNvSpPr>
            <a:spLocks noGrp="1"/>
          </p:cNvSpPr>
          <p:nvPr>
            <p:ph idx="1"/>
          </p:nvPr>
        </p:nvSpPr>
        <p:spPr>
          <a:xfrm>
            <a:off x="2852928" y="4084319"/>
            <a:ext cx="3890756" cy="2197945"/>
          </a:xfrm>
        </p:spPr>
        <p:txBody>
          <a:bodyPr anchor="ctr">
            <a:noAutofit/>
          </a:bodyPr>
          <a:lstStyle/>
          <a:p>
            <a:pPr marL="0" indent="0">
              <a:buNone/>
            </a:pPr>
            <a:r>
              <a:rPr lang="fi-FI" sz="1600" b="1">
                <a:solidFill>
                  <a:schemeClr val="bg1"/>
                </a:solidFill>
                <a:effectLst>
                  <a:glow rad="63500">
                    <a:schemeClr val="accent3">
                      <a:satMod val="175000"/>
                      <a:alpha val="40000"/>
                    </a:schemeClr>
                  </a:glow>
                </a:effectLst>
              </a:rPr>
              <a:t>Kyläohjelman 2021-2025 tekijät</a:t>
            </a:r>
          </a:p>
          <a:p>
            <a:pPr marL="0" indent="0">
              <a:buNone/>
            </a:pPr>
            <a:endParaRPr lang="fi-FI" sz="1600">
              <a:solidFill>
                <a:schemeClr val="bg1"/>
              </a:solidFill>
              <a:effectLst>
                <a:glow rad="63500">
                  <a:schemeClr val="accent3">
                    <a:satMod val="175000"/>
                    <a:alpha val="40000"/>
                  </a:schemeClr>
                </a:glow>
              </a:effectLst>
            </a:endParaRPr>
          </a:p>
          <a:p>
            <a:pPr marL="0" indent="0">
              <a:buNone/>
            </a:pPr>
            <a:r>
              <a:rPr lang="fi-FI" sz="1600" err="1">
                <a:solidFill>
                  <a:schemeClr val="bg1"/>
                </a:solidFill>
                <a:effectLst>
                  <a:glow rad="63500">
                    <a:schemeClr val="accent3">
                      <a:satMod val="175000"/>
                      <a:alpha val="40000"/>
                    </a:schemeClr>
                  </a:glow>
                </a:effectLst>
              </a:rPr>
              <a:t>Belyta</a:t>
            </a:r>
            <a:r>
              <a:rPr lang="fi-FI" sz="1600">
                <a:solidFill>
                  <a:schemeClr val="bg1"/>
                </a:solidFill>
                <a:effectLst>
                  <a:glow rad="63500">
                    <a:schemeClr val="accent3">
                      <a:satMod val="175000"/>
                      <a:alpha val="40000"/>
                    </a:schemeClr>
                  </a:glow>
                </a:effectLst>
              </a:rPr>
              <a:t> </a:t>
            </a:r>
            <a:r>
              <a:rPr lang="fi-FI" sz="1600" err="1">
                <a:solidFill>
                  <a:schemeClr val="bg1"/>
                </a:solidFill>
                <a:effectLst>
                  <a:glow rad="63500">
                    <a:schemeClr val="accent3">
                      <a:satMod val="175000"/>
                      <a:alpha val="40000"/>
                    </a:schemeClr>
                  </a:glow>
                </a:effectLst>
              </a:rPr>
              <a:t>Tembo</a:t>
            </a:r>
            <a:r>
              <a:rPr lang="fi-FI" sz="1600">
                <a:solidFill>
                  <a:schemeClr val="bg1"/>
                </a:solidFill>
                <a:effectLst>
                  <a:glow rad="63500">
                    <a:schemeClr val="accent3">
                      <a:satMod val="175000"/>
                      <a:alpha val="40000"/>
                    </a:schemeClr>
                  </a:glow>
                </a:effectLst>
              </a:rPr>
              <a:t>, Oulun Ammattikorkeakoulu, Luonnonvara-alan osasto</a:t>
            </a:r>
          </a:p>
          <a:p>
            <a:pPr marL="0" indent="0">
              <a:buNone/>
            </a:pPr>
            <a:endParaRPr lang="fi-FI" sz="1600">
              <a:solidFill>
                <a:schemeClr val="bg1"/>
              </a:solidFill>
              <a:effectLst>
                <a:glow rad="63500">
                  <a:schemeClr val="accent3">
                    <a:satMod val="175000"/>
                    <a:alpha val="40000"/>
                  </a:schemeClr>
                </a:glow>
              </a:effectLst>
            </a:endParaRPr>
          </a:p>
          <a:p>
            <a:pPr marL="0" indent="0">
              <a:buNone/>
            </a:pPr>
            <a:r>
              <a:rPr lang="fi-FI" sz="1600">
                <a:solidFill>
                  <a:schemeClr val="bg1"/>
                </a:solidFill>
                <a:effectLst>
                  <a:glow rad="63500">
                    <a:schemeClr val="accent3">
                      <a:satMod val="175000"/>
                      <a:alpha val="40000"/>
                    </a:schemeClr>
                  </a:glow>
                </a:effectLst>
              </a:rPr>
              <a:t>Joanna Kuosmonen, Oulun Ammattikorkeakoulu, Luonnonvara-alan osasto</a:t>
            </a:r>
          </a:p>
          <a:p>
            <a:pPr marL="0" indent="0">
              <a:buNone/>
            </a:pPr>
            <a:endParaRPr lang="fi-FI" sz="1600">
              <a:solidFill>
                <a:schemeClr val="bg1"/>
              </a:solidFill>
              <a:effectLst>
                <a:glow rad="63500">
                  <a:schemeClr val="accent3">
                    <a:satMod val="175000"/>
                    <a:alpha val="40000"/>
                  </a:schemeClr>
                </a:glow>
              </a:effectLst>
            </a:endParaRPr>
          </a:p>
          <a:p>
            <a:pPr marL="0" indent="0">
              <a:buNone/>
            </a:pPr>
            <a:r>
              <a:rPr lang="fi-FI" sz="1600">
                <a:solidFill>
                  <a:schemeClr val="bg1"/>
                </a:solidFill>
                <a:effectLst>
                  <a:glow rad="63500">
                    <a:schemeClr val="accent3">
                      <a:satMod val="175000"/>
                      <a:alpha val="40000"/>
                    </a:schemeClr>
                  </a:glow>
                </a:effectLst>
              </a:rPr>
              <a:t>Kuvat: Joanna Kuosmonen, Pohjois-Pohjanmaan Kylät ry, Suomen Kylät, </a:t>
            </a:r>
            <a:r>
              <a:rPr lang="fi-FI" sz="1600" err="1">
                <a:solidFill>
                  <a:schemeClr val="bg1"/>
                </a:solidFill>
                <a:effectLst>
                  <a:glow rad="63500">
                    <a:schemeClr val="accent3">
                      <a:satMod val="175000"/>
                      <a:alpha val="40000"/>
                    </a:schemeClr>
                  </a:glow>
                </a:effectLst>
              </a:rPr>
              <a:t>Popleader</a:t>
            </a:r>
            <a:r>
              <a:rPr lang="fi-FI" sz="1600">
                <a:solidFill>
                  <a:schemeClr val="bg1"/>
                </a:solidFill>
                <a:effectLst>
                  <a:glow rad="63500">
                    <a:schemeClr val="accent3">
                      <a:satMod val="175000"/>
                      <a:alpha val="40000"/>
                    </a:schemeClr>
                  </a:glow>
                </a:effectLst>
              </a:rPr>
              <a:t>, kuvapankit Kuviasuomesta.fi ja </a:t>
            </a:r>
            <a:r>
              <a:rPr lang="fi-FI" sz="1600" err="1">
                <a:solidFill>
                  <a:schemeClr val="bg1"/>
                </a:solidFill>
                <a:effectLst>
                  <a:glow rad="63500">
                    <a:schemeClr val="accent3">
                      <a:satMod val="175000"/>
                      <a:alpha val="40000"/>
                    </a:schemeClr>
                  </a:glow>
                </a:effectLst>
              </a:rPr>
              <a:t>Pexels</a:t>
            </a:r>
            <a:endParaRPr lang="fi-FI" sz="1600">
              <a:solidFill>
                <a:schemeClr val="bg1"/>
              </a:solidFill>
              <a:effectLst>
                <a:glow rad="63500">
                  <a:schemeClr val="accent3">
                    <a:satMod val="175000"/>
                    <a:alpha val="40000"/>
                  </a:schemeClr>
                </a:glow>
              </a:effectLst>
            </a:endParaRPr>
          </a:p>
        </p:txBody>
      </p:sp>
      <p:sp>
        <p:nvSpPr>
          <p:cNvPr id="4" name="Tekstiruutu 3">
            <a:extLst>
              <a:ext uri="{FF2B5EF4-FFF2-40B4-BE49-F238E27FC236}">
                <a16:creationId xmlns:a16="http://schemas.microsoft.com/office/drawing/2014/main" id="{03AB02E0-2B80-4088-904B-1CA3FFC1B45E}"/>
              </a:ext>
            </a:extLst>
          </p:cNvPr>
          <p:cNvSpPr txBox="1"/>
          <p:nvPr/>
        </p:nvSpPr>
        <p:spPr>
          <a:xfrm>
            <a:off x="0" y="9598223"/>
            <a:ext cx="377952" cy="307777"/>
          </a:xfrm>
          <a:prstGeom prst="rect">
            <a:avLst/>
          </a:prstGeom>
          <a:noFill/>
        </p:spPr>
        <p:txBody>
          <a:bodyPr wrap="square" rtlCol="0">
            <a:spAutoFit/>
          </a:bodyPr>
          <a:lstStyle/>
          <a:p>
            <a:r>
              <a:rPr lang="fi-FI" sz="1400"/>
              <a:t>1</a:t>
            </a:r>
          </a:p>
        </p:txBody>
      </p:sp>
    </p:spTree>
    <p:extLst>
      <p:ext uri="{BB962C8B-B14F-4D97-AF65-F5344CB8AC3E}">
        <p14:creationId xmlns:p14="http://schemas.microsoft.com/office/powerpoint/2010/main" val="107871175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Kuva, joka sisältää kohteen kukka, kasvi, auringonkukka, maljakko&#10;&#10;Kuvaus luotu automaattisesti">
            <a:extLst>
              <a:ext uri="{FF2B5EF4-FFF2-40B4-BE49-F238E27FC236}">
                <a16:creationId xmlns:a16="http://schemas.microsoft.com/office/drawing/2014/main" id="{BCF72EFE-936A-4119-BF11-2480D39CC5D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11981" b="15240"/>
          <a:stretch/>
        </p:blipFill>
        <p:spPr>
          <a:xfrm>
            <a:off x="0" y="1"/>
            <a:ext cx="6858000" cy="9906000"/>
          </a:xfrm>
          <a:prstGeom prst="rect">
            <a:avLst/>
          </a:prstGeom>
        </p:spPr>
      </p:pic>
      <p:sp>
        <p:nvSpPr>
          <p:cNvPr id="7" name="Suorakulmio: Vastakkaiset kulmat leikattu 6">
            <a:extLst>
              <a:ext uri="{FF2B5EF4-FFF2-40B4-BE49-F238E27FC236}">
                <a16:creationId xmlns:a16="http://schemas.microsoft.com/office/drawing/2014/main" id="{7EF8D074-705E-4EAB-AC09-2E4D3BD4251A}"/>
              </a:ext>
            </a:extLst>
          </p:cNvPr>
          <p:cNvSpPr/>
          <p:nvPr/>
        </p:nvSpPr>
        <p:spPr>
          <a:xfrm>
            <a:off x="587214" y="1566137"/>
            <a:ext cx="5938651" cy="3389376"/>
          </a:xfrm>
          <a:prstGeom prst="snip2DiagRect">
            <a:avLst/>
          </a:prstGeom>
          <a:solidFill>
            <a:schemeClr val="accent4">
              <a:lumMod val="20000"/>
              <a:lumOff val="80000"/>
              <a:alpha val="6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a:p>
        </p:txBody>
      </p:sp>
      <p:sp>
        <p:nvSpPr>
          <p:cNvPr id="6" name="Sisällön paikkamerkki 2">
            <a:extLst>
              <a:ext uri="{FF2B5EF4-FFF2-40B4-BE49-F238E27FC236}">
                <a16:creationId xmlns:a16="http://schemas.microsoft.com/office/drawing/2014/main" id="{0E56E27F-9CDA-45BC-880F-AEF8E5C15FA4}"/>
              </a:ext>
            </a:extLst>
          </p:cNvPr>
          <p:cNvSpPr txBox="1">
            <a:spLocks/>
          </p:cNvSpPr>
          <p:nvPr/>
        </p:nvSpPr>
        <p:spPr>
          <a:xfrm>
            <a:off x="1526375" y="5437446"/>
            <a:ext cx="6039199" cy="1478186"/>
          </a:xfrm>
          <a:prstGeom prst="rect">
            <a:avLst/>
          </a:prstGeom>
          <a:noFill/>
        </p:spPr>
        <p:txBody>
          <a:bodyPr vert="horz" lIns="91440" tIns="45720" rIns="91440" bIns="45720" rtlCol="0" anchor="ctr">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4800" b="1">
              <a:solidFill>
                <a:srgbClr val="000000"/>
              </a:solidFill>
            </a:endParaRPr>
          </a:p>
          <a:p>
            <a:pPr marL="628650" lvl="1" algn="just"/>
            <a:endParaRPr lang="en-US" sz="5300" b="1">
              <a:cs typeface="Calibri" panose="020F0502020204030204"/>
            </a:endParaRPr>
          </a:p>
        </p:txBody>
      </p:sp>
      <p:sp>
        <p:nvSpPr>
          <p:cNvPr id="10" name="Otsikko 1">
            <a:extLst>
              <a:ext uri="{FF2B5EF4-FFF2-40B4-BE49-F238E27FC236}">
                <a16:creationId xmlns:a16="http://schemas.microsoft.com/office/drawing/2014/main" id="{1099C44A-3502-4040-91CC-2001747BE80A}"/>
              </a:ext>
            </a:extLst>
          </p:cNvPr>
          <p:cNvSpPr txBox="1">
            <a:spLocks/>
          </p:cNvSpPr>
          <p:nvPr/>
        </p:nvSpPr>
        <p:spPr>
          <a:xfrm>
            <a:off x="587214" y="515537"/>
            <a:ext cx="2732437"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dirty="0">
                <a:ln w="19050">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SISÄLLYS</a:t>
            </a:r>
          </a:p>
        </p:txBody>
      </p:sp>
      <p:sp>
        <p:nvSpPr>
          <p:cNvPr id="13" name="Tekstiruutu 12">
            <a:extLst>
              <a:ext uri="{FF2B5EF4-FFF2-40B4-BE49-F238E27FC236}">
                <a16:creationId xmlns:a16="http://schemas.microsoft.com/office/drawing/2014/main" id="{0FF5D66B-95EA-4904-8A87-F332B6B7EF2D}"/>
              </a:ext>
            </a:extLst>
          </p:cNvPr>
          <p:cNvSpPr txBox="1"/>
          <p:nvPr/>
        </p:nvSpPr>
        <p:spPr>
          <a:xfrm>
            <a:off x="6558246" y="9598223"/>
            <a:ext cx="377952" cy="307777"/>
          </a:xfrm>
          <a:prstGeom prst="rect">
            <a:avLst/>
          </a:prstGeom>
          <a:noFill/>
        </p:spPr>
        <p:txBody>
          <a:bodyPr wrap="square" rtlCol="0">
            <a:spAutoFit/>
          </a:bodyPr>
          <a:lstStyle/>
          <a:p>
            <a:r>
              <a:rPr lang="fi-FI" sz="1400" dirty="0">
                <a:solidFill>
                  <a:schemeClr val="bg1"/>
                </a:solidFill>
              </a:rPr>
              <a:t>2</a:t>
            </a:r>
          </a:p>
        </p:txBody>
      </p:sp>
      <p:sp>
        <p:nvSpPr>
          <p:cNvPr id="2" name="Dian numeron paikkamerkki 1">
            <a:extLst>
              <a:ext uri="{FF2B5EF4-FFF2-40B4-BE49-F238E27FC236}">
                <a16:creationId xmlns:a16="http://schemas.microsoft.com/office/drawing/2014/main" id="{15FF9A98-31E8-487E-91DD-FDEE6FE4AA7F}"/>
              </a:ext>
            </a:extLst>
          </p:cNvPr>
          <p:cNvSpPr>
            <a:spLocks noGrp="1"/>
          </p:cNvSpPr>
          <p:nvPr>
            <p:ph type="sldNum" sz="quarter" idx="12"/>
          </p:nvPr>
        </p:nvSpPr>
        <p:spPr/>
        <p:txBody>
          <a:bodyPr/>
          <a:lstStyle/>
          <a:p>
            <a:fld id="{A55BBDD8-AFF0-43DD-BC5E-30284593A8F0}" type="slidenum">
              <a:rPr lang="fi-FI" smtClean="0"/>
              <a:t>3</a:t>
            </a:fld>
            <a:endParaRPr lang="fi-FI"/>
          </a:p>
        </p:txBody>
      </p:sp>
      <p:sp>
        <p:nvSpPr>
          <p:cNvPr id="12" name="Tekstiruutu 11">
            <a:extLst>
              <a:ext uri="{FF2B5EF4-FFF2-40B4-BE49-F238E27FC236}">
                <a16:creationId xmlns:a16="http://schemas.microsoft.com/office/drawing/2014/main" id="{39BA2D09-3CA5-4453-A6F7-4D350EA9B63C}"/>
              </a:ext>
            </a:extLst>
          </p:cNvPr>
          <p:cNvSpPr txBox="1"/>
          <p:nvPr/>
        </p:nvSpPr>
        <p:spPr>
          <a:xfrm>
            <a:off x="930019" y="1829664"/>
            <a:ext cx="4779263" cy="2862322"/>
          </a:xfrm>
          <a:prstGeom prst="rect">
            <a:avLst/>
          </a:prstGeom>
          <a:noFill/>
        </p:spPr>
        <p:txBody>
          <a:bodyPr wrap="square" rtlCol="0">
            <a:spAutoFit/>
          </a:bodyPr>
          <a:lstStyle/>
          <a:p>
            <a:r>
              <a:rPr lang="fi-FI"/>
              <a:t>Esipuhe</a:t>
            </a:r>
          </a:p>
          <a:p>
            <a:pPr marL="342900" indent="-342900">
              <a:buAutoNum type="arabicPeriod"/>
            </a:pPr>
            <a:r>
              <a:rPr lang="fi-FI"/>
              <a:t>Johdanto</a:t>
            </a:r>
          </a:p>
          <a:p>
            <a:pPr marL="342900" indent="-342900">
              <a:buAutoNum type="arabicPeriod"/>
            </a:pPr>
            <a:r>
              <a:rPr lang="fi-FI"/>
              <a:t>Kyläohjelman tavoitteet</a:t>
            </a:r>
          </a:p>
          <a:p>
            <a:pPr marL="342900" indent="-342900">
              <a:buAutoNum type="arabicPeriod"/>
            </a:pPr>
            <a:r>
              <a:rPr lang="fi-FI"/>
              <a:t>Kyläkysely</a:t>
            </a:r>
          </a:p>
          <a:p>
            <a:pPr marL="342900" indent="-342900">
              <a:buAutoNum type="arabicPeriod"/>
            </a:pPr>
            <a:r>
              <a:rPr lang="fi-FI"/>
              <a:t>Toimenpide-ehdotuksia</a:t>
            </a:r>
          </a:p>
          <a:p>
            <a:pPr marL="342900" indent="-342900">
              <a:buAutoNum type="arabicPeriod"/>
            </a:pPr>
            <a:r>
              <a:rPr lang="fi-FI"/>
              <a:t>Elinvoimainen kylä</a:t>
            </a:r>
          </a:p>
          <a:p>
            <a:pPr marL="342900" indent="-342900">
              <a:buAutoNum type="arabicPeriod"/>
            </a:pPr>
            <a:r>
              <a:rPr lang="fi-FI"/>
              <a:t>Nuoret kylällä</a:t>
            </a:r>
          </a:p>
          <a:p>
            <a:pPr marL="342900" indent="-342900">
              <a:buAutoNum type="arabicPeriod"/>
            </a:pPr>
            <a:r>
              <a:rPr lang="fi-FI"/>
              <a:t>Vapaaehtoistyö kylillä</a:t>
            </a:r>
          </a:p>
          <a:p>
            <a:pPr marL="342900" indent="-342900">
              <a:buAutoNum type="arabicPeriod"/>
            </a:pPr>
            <a:r>
              <a:rPr lang="fi-FI"/>
              <a:t>Kylien tulevaisuus</a:t>
            </a:r>
          </a:p>
          <a:p>
            <a:pPr marL="342900" indent="-342900">
              <a:buAutoNum type="arabicPeriod"/>
            </a:pPr>
            <a:r>
              <a:rPr lang="fi-FI"/>
              <a:t>Kylätoiminnan järjestäytyminen</a:t>
            </a:r>
          </a:p>
        </p:txBody>
      </p:sp>
      <p:sp>
        <p:nvSpPr>
          <p:cNvPr id="14" name="Tekstiruutu 13">
            <a:extLst>
              <a:ext uri="{FF2B5EF4-FFF2-40B4-BE49-F238E27FC236}">
                <a16:creationId xmlns:a16="http://schemas.microsoft.com/office/drawing/2014/main" id="{7A3B1D27-558F-4203-996F-1AAEB8B01E13}"/>
              </a:ext>
            </a:extLst>
          </p:cNvPr>
          <p:cNvSpPr txBox="1"/>
          <p:nvPr/>
        </p:nvSpPr>
        <p:spPr>
          <a:xfrm>
            <a:off x="4738346" y="1829664"/>
            <a:ext cx="1685297" cy="2862322"/>
          </a:xfrm>
          <a:prstGeom prst="rect">
            <a:avLst/>
          </a:prstGeom>
          <a:noFill/>
        </p:spPr>
        <p:txBody>
          <a:bodyPr wrap="square" rtlCol="0">
            <a:spAutoFit/>
          </a:bodyPr>
          <a:lstStyle/>
          <a:p>
            <a:pPr algn="ctr"/>
            <a:r>
              <a:rPr lang="fi-FI"/>
              <a:t>4</a:t>
            </a:r>
          </a:p>
          <a:p>
            <a:pPr algn="ctr"/>
            <a:r>
              <a:rPr lang="fi-FI"/>
              <a:t>5</a:t>
            </a:r>
          </a:p>
          <a:p>
            <a:pPr algn="ctr"/>
            <a:r>
              <a:rPr lang="fi-FI"/>
              <a:t>6</a:t>
            </a:r>
          </a:p>
          <a:p>
            <a:pPr algn="ctr"/>
            <a:r>
              <a:rPr lang="fi-FI"/>
              <a:t>7</a:t>
            </a:r>
          </a:p>
          <a:p>
            <a:pPr algn="ctr"/>
            <a:r>
              <a:rPr lang="fi-FI"/>
              <a:t>8</a:t>
            </a:r>
          </a:p>
          <a:p>
            <a:pPr algn="ctr"/>
            <a:r>
              <a:rPr lang="fi-FI"/>
              <a:t>9</a:t>
            </a:r>
          </a:p>
          <a:p>
            <a:pPr algn="ctr"/>
            <a:r>
              <a:rPr lang="fi-FI"/>
              <a:t>10</a:t>
            </a:r>
          </a:p>
          <a:p>
            <a:pPr algn="ctr"/>
            <a:r>
              <a:rPr lang="fi-FI"/>
              <a:t>11</a:t>
            </a:r>
          </a:p>
          <a:p>
            <a:pPr algn="ctr"/>
            <a:r>
              <a:rPr lang="fi-FI"/>
              <a:t>12</a:t>
            </a:r>
          </a:p>
          <a:p>
            <a:pPr algn="ctr"/>
            <a:r>
              <a:rPr lang="fi-FI"/>
              <a:t>13-14</a:t>
            </a:r>
          </a:p>
        </p:txBody>
      </p:sp>
    </p:spTree>
    <p:extLst>
      <p:ext uri="{BB962C8B-B14F-4D97-AF65-F5344CB8AC3E}">
        <p14:creationId xmlns:p14="http://schemas.microsoft.com/office/powerpoint/2010/main" val="2444312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
            <a:lum/>
          </a:blip>
          <a:srcRect/>
          <a:stretch>
            <a:fillRect t="-2000" b="-2000"/>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55B7E44-2BBC-41C4-ADB0-C101EA2955D4}"/>
              </a:ext>
            </a:extLst>
          </p:cNvPr>
          <p:cNvSpPr>
            <a:spLocks noGrp="1"/>
          </p:cNvSpPr>
          <p:nvPr>
            <p:ph idx="1"/>
          </p:nvPr>
        </p:nvSpPr>
        <p:spPr>
          <a:xfrm>
            <a:off x="1893887" y="4690357"/>
            <a:ext cx="3070225" cy="525286"/>
          </a:xfrm>
        </p:spPr>
        <p:txBody>
          <a:bodyPr/>
          <a:lstStyle/>
          <a:p>
            <a:pPr marL="0" indent="0">
              <a:buNone/>
            </a:pPr>
            <a:r>
              <a:rPr lang="fi-FI"/>
              <a:t>Joku kiva kuva tälle sivulle</a:t>
            </a:r>
          </a:p>
        </p:txBody>
      </p:sp>
      <p:pic>
        <p:nvPicPr>
          <p:cNvPr id="4" name="Kuva 4" descr="Kuva, joka sisältää kohteen pieni, istuminen, ruoka, puu&#10;&#10;Kuvaus luotu automaattisesti">
            <a:extLst>
              <a:ext uri="{FF2B5EF4-FFF2-40B4-BE49-F238E27FC236}">
                <a16:creationId xmlns:a16="http://schemas.microsoft.com/office/drawing/2014/main" id="{A2D50739-77B3-42F0-B403-34C5296063DE}"/>
              </a:ext>
            </a:extLst>
          </p:cNvPr>
          <p:cNvPicPr>
            <a:picLocks noChangeAspect="1"/>
          </p:cNvPicPr>
          <p:nvPr/>
        </p:nvPicPr>
        <p:blipFill rotWithShape="1">
          <a:blip r:embed="rId3"/>
          <a:srcRect r="2367" b="2265"/>
          <a:stretch/>
        </p:blipFill>
        <p:spPr>
          <a:xfrm>
            <a:off x="1" y="1"/>
            <a:ext cx="6858000" cy="9906000"/>
          </a:xfrm>
          <a:prstGeom prst="rect">
            <a:avLst/>
          </a:prstGeom>
        </p:spPr>
      </p:pic>
      <p:sp>
        <p:nvSpPr>
          <p:cNvPr id="5" name="Tekstiruutu 4">
            <a:extLst>
              <a:ext uri="{FF2B5EF4-FFF2-40B4-BE49-F238E27FC236}">
                <a16:creationId xmlns:a16="http://schemas.microsoft.com/office/drawing/2014/main" id="{9117E6D3-431D-424C-9535-ACD5392B03E3}"/>
              </a:ext>
            </a:extLst>
          </p:cNvPr>
          <p:cNvSpPr txBox="1"/>
          <p:nvPr/>
        </p:nvSpPr>
        <p:spPr>
          <a:xfrm>
            <a:off x="113903" y="9598222"/>
            <a:ext cx="377952" cy="307777"/>
          </a:xfrm>
          <a:prstGeom prst="rect">
            <a:avLst/>
          </a:prstGeom>
          <a:noFill/>
        </p:spPr>
        <p:txBody>
          <a:bodyPr wrap="square" rtlCol="0">
            <a:spAutoFit/>
          </a:bodyPr>
          <a:lstStyle/>
          <a:p>
            <a:r>
              <a:rPr lang="fi-FI" sz="1400" dirty="0">
                <a:solidFill>
                  <a:schemeClr val="bg1"/>
                </a:solidFill>
              </a:rPr>
              <a:t>3</a:t>
            </a:r>
          </a:p>
        </p:txBody>
      </p:sp>
    </p:spTree>
    <p:extLst>
      <p:ext uri="{BB962C8B-B14F-4D97-AF65-F5344CB8AC3E}">
        <p14:creationId xmlns:p14="http://schemas.microsoft.com/office/powerpoint/2010/main" val="401710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DEB74D8-14AF-41FF-B457-16F1BEA6DC33}"/>
              </a:ext>
            </a:extLst>
          </p:cNvPr>
          <p:cNvSpPr>
            <a:spLocks noGrp="1"/>
          </p:cNvSpPr>
          <p:nvPr>
            <p:ph idx="1"/>
          </p:nvPr>
        </p:nvSpPr>
        <p:spPr>
          <a:xfrm>
            <a:off x="471488" y="1777958"/>
            <a:ext cx="5915025" cy="7144322"/>
          </a:xfrm>
        </p:spPr>
        <p:txBody>
          <a:bodyPr vert="horz" lIns="91440" tIns="45720" rIns="91440" bIns="45720" rtlCol="0" anchor="t">
            <a:normAutofit/>
          </a:bodyPr>
          <a:lstStyle/>
          <a:p>
            <a:pPr marL="0" indent="0">
              <a:buNone/>
            </a:pPr>
            <a:endParaRPr lang="fi-FI" dirty="0">
              <a:cs typeface="Calibri" panose="020F0502020204030204"/>
            </a:endParaRPr>
          </a:p>
          <a:p>
            <a:pPr marL="0" indent="0">
              <a:buNone/>
            </a:pPr>
            <a:endParaRPr lang="fi-FI" sz="1200" dirty="0">
              <a:cs typeface="Calibri" panose="020F0502020204030204"/>
            </a:endParaRPr>
          </a:p>
          <a:p>
            <a:pPr marL="0" indent="0">
              <a:buNone/>
            </a:pPr>
            <a:endParaRPr lang="fi-FI" dirty="0">
              <a:cs typeface="Calibri"/>
            </a:endParaRPr>
          </a:p>
        </p:txBody>
      </p:sp>
      <p:pic>
        <p:nvPicPr>
          <p:cNvPr id="4" name="Kuva 4" descr="Kuva, joka sisältää kohteen puu, katettu, vuode, lintu&#10;&#10;Kuvaus luotu automaattisesti">
            <a:extLst>
              <a:ext uri="{FF2B5EF4-FFF2-40B4-BE49-F238E27FC236}">
                <a16:creationId xmlns:a16="http://schemas.microsoft.com/office/drawing/2014/main" id="{32680F69-EC0A-4242-8C97-9135529E95D5}"/>
              </a:ext>
            </a:extLst>
          </p:cNvPr>
          <p:cNvPicPr>
            <a:picLocks noChangeAspect="1"/>
          </p:cNvPicPr>
          <p:nvPr/>
        </p:nvPicPr>
        <p:blipFill rotWithShape="1">
          <a:blip r:embed="rId2"/>
          <a:srcRect b="7919"/>
          <a:stretch/>
        </p:blipFill>
        <p:spPr>
          <a:xfrm>
            <a:off x="0" y="0"/>
            <a:ext cx="6917504" cy="9906000"/>
          </a:xfrm>
          <a:prstGeom prst="rect">
            <a:avLst/>
          </a:prstGeom>
        </p:spPr>
      </p:pic>
      <p:sp>
        <p:nvSpPr>
          <p:cNvPr id="7" name="Otsikko 1">
            <a:extLst>
              <a:ext uri="{FF2B5EF4-FFF2-40B4-BE49-F238E27FC236}">
                <a16:creationId xmlns:a16="http://schemas.microsoft.com/office/drawing/2014/main" id="{B36A6C43-426C-42DE-AEF8-36EA8B3617C0}"/>
              </a:ext>
            </a:extLst>
          </p:cNvPr>
          <p:cNvSpPr txBox="1">
            <a:spLocks/>
          </p:cNvSpPr>
          <p:nvPr/>
        </p:nvSpPr>
        <p:spPr>
          <a:xfrm>
            <a:off x="522670" y="128129"/>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dirty="0">
                <a:ln w="19050">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a:rPr>
              <a:t>ESIPUHE</a:t>
            </a:r>
            <a:endParaRPr lang="fi-FI" sz="3200" dirty="0">
              <a:ln w="19050">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endParaRPr>
          </a:p>
        </p:txBody>
      </p:sp>
      <p:sp>
        <p:nvSpPr>
          <p:cNvPr id="9" name="Suorakulmio: Vastakkaiset kulmat leikattu 8">
            <a:extLst>
              <a:ext uri="{FF2B5EF4-FFF2-40B4-BE49-F238E27FC236}">
                <a16:creationId xmlns:a16="http://schemas.microsoft.com/office/drawing/2014/main" id="{5422DF22-1093-4347-80A5-42871B7123AA}"/>
              </a:ext>
            </a:extLst>
          </p:cNvPr>
          <p:cNvSpPr/>
          <p:nvPr/>
        </p:nvSpPr>
        <p:spPr>
          <a:xfrm>
            <a:off x="522670" y="1237287"/>
            <a:ext cx="5812659" cy="8110605"/>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E8828412-0AE2-431B-89F8-AF86D7F31EB7}"/>
              </a:ext>
            </a:extLst>
          </p:cNvPr>
          <p:cNvSpPr txBox="1"/>
          <p:nvPr/>
        </p:nvSpPr>
        <p:spPr>
          <a:xfrm>
            <a:off x="674117" y="1717066"/>
            <a:ext cx="5215054" cy="6951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90000"/>
              </a:lnSpc>
              <a:spcBef>
                <a:spcPts val="750"/>
              </a:spcBef>
            </a:pPr>
            <a:r>
              <a:rPr lang="fi-FI" sz="1200" dirty="0">
                <a:cs typeface="Calibri"/>
              </a:rPr>
              <a:t>Kun tämän kyläohjelman päivitystä yhdistyksessämme aloitimme, ei vielä ollut tiedossa mitä tuleva vuosi 2020 toisi tullessaan. Kukapa olisi vielä vuoden 2019 puolella osannut arvata, että tuleva vuosi tulisi jäämään historiankirjoihin pandemiavuotena ja vuotena, jolloin suomessa otettiin käyttöön valmiuslaki ensimmäisen kerran sitten sotavuosien. Kulunut vuosi muutti maailmaa. Rajat menivät kiinni ja matkustaminen romahti. Liikkumien väheni ja lähikontaktit vaihtuivat etäyhteyksiin. ”Niin muuttuu maailma ja me sen mukana.”</a:t>
            </a:r>
            <a:endParaRPr lang="fi-FI" sz="1200" dirty="0">
              <a:ea typeface="+mn-lt"/>
              <a:cs typeface="+mn-lt"/>
            </a:endParaRPr>
          </a:p>
          <a:p>
            <a:pPr algn="just">
              <a:lnSpc>
                <a:spcPct val="90000"/>
              </a:lnSpc>
              <a:spcBef>
                <a:spcPts val="750"/>
              </a:spcBef>
            </a:pPr>
            <a:r>
              <a:rPr lang="fi-FI" sz="1200" dirty="0">
                <a:cs typeface="Calibri"/>
              </a:rPr>
              <a:t>Muutoksista huolimatta on kuitenkin asioita, jotka pysyvät. Ohjeistettu fyysisen etäisyyden ottaminen ei kuitenkaan poista sitä tosiasiaa, että kaikesta huolimatta tarvitsemme toisiamme. Yksin emme pärjää. Yksin ei ihminen ole olemassa. Ja jos ihmiset eivät olisi olleet yhdessä ei meitäkään olisi. Yhdessä myös voimme olla jotakin enemmän. Yhdessä saamme aikaan asioita ja yhdessä voimme myös muuttaa asioita.</a:t>
            </a:r>
            <a:endParaRPr lang="fi-FI" sz="1200" dirty="0">
              <a:ea typeface="+mn-lt"/>
              <a:cs typeface="+mn-lt"/>
            </a:endParaRPr>
          </a:p>
          <a:p>
            <a:pPr algn="just">
              <a:lnSpc>
                <a:spcPct val="90000"/>
              </a:lnSpc>
              <a:spcBef>
                <a:spcPts val="750"/>
              </a:spcBef>
            </a:pPr>
            <a:r>
              <a:rPr lang="fi-FI" sz="1200" dirty="0">
                <a:cs typeface="Calibri"/>
              </a:rPr>
              <a:t>Mitä yhdessä oleminen, tekeminen ja yhteistyö edellyttää. Yhdessä olemisen, yhdessä tekemisen ja yhteistyön perusta on luottamus. Luottamus luo pohjan yhdessä toimimiselle, kun taas luottamuksen puuttuminen murentaa maaperää yhdessä tekemisen jalkojen alta. Ajatelkaapa yhteiskuntaa, jossa luottamus vallitsisi kaikkien kesken ja aina voisi luottaa siihen, että jokaisen toimijan toiminta on rehellistä, vilpitöntä ja hyväntahtoista ja jokainen tyytyisi kohtuuteen.</a:t>
            </a:r>
            <a:endParaRPr lang="fi-FI" sz="1200" dirty="0">
              <a:ea typeface="+mn-lt"/>
              <a:cs typeface="+mn-lt"/>
            </a:endParaRPr>
          </a:p>
          <a:p>
            <a:pPr algn="just">
              <a:lnSpc>
                <a:spcPct val="90000"/>
              </a:lnSpc>
              <a:spcBef>
                <a:spcPts val="750"/>
              </a:spcBef>
            </a:pPr>
            <a:r>
              <a:rPr lang="fi-FI" sz="1200" dirty="0">
                <a:cs typeface="Calibri"/>
              </a:rPr>
              <a:t>Luottamuksen kautta luotu yhteistyö ihmisten ja yhteisöiden välillä on mahdollisuutemme. Sitä se on isommissa piireissä, mutta myös meillä yhdistys- ja kylätoiminnassa. Luottamuksen ilmapiiriä rakentamalla ja yhdessä yhteisten asioiden puolesta toimimalla rakennamme ja kehitämme kyläämme, kuntaamme, maakuntaamme ja maatamme.</a:t>
            </a:r>
            <a:endParaRPr lang="fi-FI" sz="1200" dirty="0">
              <a:ea typeface="+mn-lt"/>
              <a:cs typeface="+mn-lt"/>
            </a:endParaRPr>
          </a:p>
          <a:p>
            <a:pPr algn="just">
              <a:lnSpc>
                <a:spcPct val="90000"/>
              </a:lnSpc>
              <a:spcBef>
                <a:spcPts val="750"/>
              </a:spcBef>
            </a:pPr>
            <a:r>
              <a:rPr lang="fi-FI" sz="1200" dirty="0">
                <a:cs typeface="Calibri"/>
              </a:rPr>
              <a:t>Tämä kyläohjelma on tehty yhteistyössä OAMK opiskelijoiden kanssa. Ohjelmaan on kysytty mielipidetutkimuksella nuorten ajatuksia ja tuntemuksia asumisesta kylissä ja harvaanasutulla maaseudulla. Ohjelmaan on myös selvitetty sitä yhdessä tekemisen määrää, mikä vuosittain maakuntamme kylissä talkoillaan.</a:t>
            </a:r>
            <a:endParaRPr lang="fi-FI" sz="1200" dirty="0">
              <a:ea typeface="+mn-lt"/>
              <a:cs typeface="+mn-lt"/>
            </a:endParaRPr>
          </a:p>
          <a:p>
            <a:pPr algn="just">
              <a:lnSpc>
                <a:spcPct val="90000"/>
              </a:lnSpc>
              <a:spcBef>
                <a:spcPts val="750"/>
              </a:spcBef>
            </a:pPr>
            <a:r>
              <a:rPr lang="fi-FI" sz="1200" dirty="0">
                <a:cs typeface="Calibri"/>
              </a:rPr>
              <a:t>Tällä edessäsi olevalla kyläohjelmalla Pohjois-Pohjanmaan kylät suuntaa seuraaviin viiteen vuoteen tässä alati muuttuvassa maailmassa.</a:t>
            </a:r>
            <a:endParaRPr lang="fi-FI" sz="1200" dirty="0">
              <a:ea typeface="+mn-lt"/>
              <a:cs typeface="+mn-lt"/>
            </a:endParaRPr>
          </a:p>
          <a:p>
            <a:pPr algn="just">
              <a:lnSpc>
                <a:spcPct val="90000"/>
              </a:lnSpc>
              <a:spcBef>
                <a:spcPts val="750"/>
              </a:spcBef>
            </a:pPr>
            <a:r>
              <a:rPr lang="fi-FI" sz="1200" dirty="0">
                <a:cs typeface="Calibri"/>
              </a:rPr>
              <a:t>Matti Heikkinen</a:t>
            </a:r>
            <a:endParaRPr lang="fi-FI" sz="1200" dirty="0">
              <a:ea typeface="+mn-lt"/>
              <a:cs typeface="+mn-lt"/>
            </a:endParaRPr>
          </a:p>
          <a:p>
            <a:pPr algn="just">
              <a:lnSpc>
                <a:spcPct val="90000"/>
              </a:lnSpc>
              <a:spcBef>
                <a:spcPts val="750"/>
              </a:spcBef>
            </a:pPr>
            <a:r>
              <a:rPr lang="fi-FI" sz="1200" dirty="0">
                <a:cs typeface="Calibri"/>
              </a:rPr>
              <a:t>Puheenjohtaja</a:t>
            </a:r>
          </a:p>
          <a:p>
            <a:pPr algn="just">
              <a:lnSpc>
                <a:spcPct val="90000"/>
              </a:lnSpc>
              <a:spcBef>
                <a:spcPts val="750"/>
              </a:spcBef>
            </a:pPr>
            <a:r>
              <a:rPr lang="fi-FI" sz="1200" dirty="0">
                <a:cs typeface="Calibri"/>
              </a:rPr>
              <a:t>Pohjois-Pohjanmaan Kylät ry</a:t>
            </a:r>
          </a:p>
          <a:p>
            <a:br>
              <a:rPr lang="en-US" dirty="0"/>
            </a:br>
            <a:endParaRPr lang="en-US" dirty="0"/>
          </a:p>
        </p:txBody>
      </p:sp>
      <p:sp>
        <p:nvSpPr>
          <p:cNvPr id="8" name="Tekstiruutu 7">
            <a:extLst>
              <a:ext uri="{FF2B5EF4-FFF2-40B4-BE49-F238E27FC236}">
                <a16:creationId xmlns:a16="http://schemas.microsoft.com/office/drawing/2014/main" id="{F15EFCD0-3E78-40E8-947F-F58F67A0B02C}"/>
              </a:ext>
            </a:extLst>
          </p:cNvPr>
          <p:cNvSpPr txBox="1"/>
          <p:nvPr/>
        </p:nvSpPr>
        <p:spPr>
          <a:xfrm>
            <a:off x="6558246" y="9598223"/>
            <a:ext cx="377952" cy="307777"/>
          </a:xfrm>
          <a:prstGeom prst="rect">
            <a:avLst/>
          </a:prstGeom>
          <a:noFill/>
        </p:spPr>
        <p:txBody>
          <a:bodyPr wrap="square" rtlCol="0">
            <a:spAutoFit/>
          </a:bodyPr>
          <a:lstStyle/>
          <a:p>
            <a:r>
              <a:rPr lang="fi-FI" sz="1400" dirty="0">
                <a:solidFill>
                  <a:schemeClr val="bg1"/>
                </a:solidFill>
              </a:rPr>
              <a:t>4</a:t>
            </a:r>
          </a:p>
        </p:txBody>
      </p:sp>
    </p:spTree>
    <p:extLst>
      <p:ext uri="{BB962C8B-B14F-4D97-AF65-F5344CB8AC3E}">
        <p14:creationId xmlns:p14="http://schemas.microsoft.com/office/powerpoint/2010/main" val="1641310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lumi, katettu, vesi, puu&#10;&#10;Kuvaus luotu automaattisesti">
            <a:extLst>
              <a:ext uri="{FF2B5EF4-FFF2-40B4-BE49-F238E27FC236}">
                <a16:creationId xmlns:a16="http://schemas.microsoft.com/office/drawing/2014/main" id="{22EC7C3E-85D2-4581-B4DA-0A9A36A87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14500" y="1714500"/>
            <a:ext cx="10287000" cy="6858000"/>
          </a:xfrm>
          <a:prstGeom prst="rect">
            <a:avLst/>
          </a:prstGeom>
        </p:spPr>
      </p:pic>
      <p:grpSp>
        <p:nvGrpSpPr>
          <p:cNvPr id="18" name="Ryhmä 17">
            <a:extLst>
              <a:ext uri="{FF2B5EF4-FFF2-40B4-BE49-F238E27FC236}">
                <a16:creationId xmlns:a16="http://schemas.microsoft.com/office/drawing/2014/main" id="{6F4AA73D-6240-4D24-8A2F-531867137459}"/>
              </a:ext>
            </a:extLst>
          </p:cNvPr>
          <p:cNvGrpSpPr/>
          <p:nvPr/>
        </p:nvGrpSpPr>
        <p:grpSpPr>
          <a:xfrm>
            <a:off x="318910" y="327885"/>
            <a:ext cx="6220176" cy="9602224"/>
            <a:chOff x="318910" y="2831476"/>
            <a:chExt cx="6220176" cy="7098632"/>
          </a:xfrm>
        </p:grpSpPr>
        <p:pic>
          <p:nvPicPr>
            <p:cNvPr id="1026" name="Picture 2">
              <a:extLst>
                <a:ext uri="{FF2B5EF4-FFF2-40B4-BE49-F238E27FC236}">
                  <a16:creationId xmlns:a16="http://schemas.microsoft.com/office/drawing/2014/main" id="{FE61CE97-3028-4BD0-85A7-92BB20D71B91}"/>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72E2D62-3A5D-473B-A60D-469DD078EF5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6988CCB-66F2-48FB-8D82-6C57951CAE98}"/>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F410D83-CB99-4BF1-89E4-9D19B404CB03}"/>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2B7D256-2DEC-4F01-B6BB-1BE5B8925955}"/>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F754A94-D9F8-48D8-B734-FDB3A7BCB230}"/>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7" name="Suorakulmio: Vastakkaiset kulmat leikattu 16">
            <a:extLst>
              <a:ext uri="{FF2B5EF4-FFF2-40B4-BE49-F238E27FC236}">
                <a16:creationId xmlns:a16="http://schemas.microsoft.com/office/drawing/2014/main" id="{B145A05E-7BF1-4E57-9EBA-0927F7F2F5A6}"/>
              </a:ext>
            </a:extLst>
          </p:cNvPr>
          <p:cNvSpPr/>
          <p:nvPr/>
        </p:nvSpPr>
        <p:spPr>
          <a:xfrm>
            <a:off x="487680" y="1267754"/>
            <a:ext cx="5882640" cy="8498040"/>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Sisällön paikkamerkki 6">
            <a:extLst>
              <a:ext uri="{FF2B5EF4-FFF2-40B4-BE49-F238E27FC236}">
                <a16:creationId xmlns:a16="http://schemas.microsoft.com/office/drawing/2014/main" id="{BB783DD3-38AB-496C-94EA-EE4DC47A86E3}"/>
              </a:ext>
            </a:extLst>
          </p:cNvPr>
          <p:cNvSpPr>
            <a:spLocks noGrp="1"/>
          </p:cNvSpPr>
          <p:nvPr>
            <p:ph idx="1"/>
          </p:nvPr>
        </p:nvSpPr>
        <p:spPr>
          <a:xfrm>
            <a:off x="627887" y="1336148"/>
            <a:ext cx="5001388" cy="5666136"/>
          </a:xfrm>
          <a:noFill/>
          <a:ln>
            <a:noFill/>
          </a:ln>
          <a:effectLst>
            <a:softEdge rad="31750"/>
          </a:effectLst>
        </p:spPr>
        <p:style>
          <a:lnRef idx="0">
            <a:scrgbClr r="0" g="0" b="0"/>
          </a:lnRef>
          <a:fillRef idx="0">
            <a:scrgbClr r="0" g="0" b="0"/>
          </a:fillRef>
          <a:effectRef idx="0">
            <a:scrgbClr r="0" g="0" b="0"/>
          </a:effectRef>
          <a:fontRef idx="minor">
            <a:schemeClr val="lt1"/>
          </a:fontRef>
        </p:style>
        <p:txBody>
          <a:bodyPr>
            <a:normAutofit/>
          </a:bodyPr>
          <a:lstStyle/>
          <a:p>
            <a:pPr marL="0" indent="0" algn="just">
              <a:buNone/>
            </a:pPr>
            <a:endParaRPr lang="fi-FI" sz="1200" dirty="0"/>
          </a:p>
          <a:p>
            <a:pPr marL="0" indent="0" algn="just">
              <a:lnSpc>
                <a:spcPct val="100000"/>
              </a:lnSpc>
              <a:buNone/>
            </a:pPr>
            <a:r>
              <a:rPr lang="fi-FI" sz="1200" dirty="0">
                <a:solidFill>
                  <a:schemeClr val="tx1"/>
                </a:solidFill>
                <a:cs typeface="Arial" panose="020B0604020202020204" pitchFamily="34" charset="0"/>
              </a:rPr>
              <a:t>”Käy Kylään” on meille kaikille kyläläisille tehty kyläohjelma, johon on koottu     kylätoiminnan keskeiset pääpiirteet. Julkaisua varten on toteutettu kaksi kyläkyselyä, joiden pohjalta on kartoitettu kylien ongelmakohtia ja tulevaisuuden näkymiä. Toinen kyläkysely oli suunnattu Pohjois-Pohjanmaan nuorille ja toinen yleisesti kaikille maakunnan kyläläisille.</a:t>
            </a:r>
          </a:p>
          <a:p>
            <a:pPr marL="0" indent="0" algn="just">
              <a:lnSpc>
                <a:spcPct val="100000"/>
              </a:lnSpc>
              <a:buNone/>
            </a:pPr>
            <a:endParaRPr lang="fi-FI" sz="1200" dirty="0">
              <a:cs typeface="Arial" panose="020B0604020202020204" pitchFamily="34" charset="0"/>
            </a:endParaRPr>
          </a:p>
          <a:p>
            <a:pPr marL="0" indent="0" algn="just">
              <a:lnSpc>
                <a:spcPct val="100000"/>
              </a:lnSpc>
              <a:buNone/>
            </a:pPr>
            <a:endParaRPr lang="fi-FI" sz="1200" dirty="0">
              <a:cs typeface="Arial" panose="020B0604020202020204" pitchFamily="34" charset="0"/>
            </a:endParaRPr>
          </a:p>
          <a:p>
            <a:pPr marL="0" indent="0" algn="just">
              <a:lnSpc>
                <a:spcPct val="100000"/>
              </a:lnSpc>
              <a:buNone/>
            </a:pPr>
            <a:endParaRPr lang="fi-FI" sz="1200" dirty="0">
              <a:solidFill>
                <a:schemeClr val="tx1"/>
              </a:solidFill>
              <a:cs typeface="Arial" panose="020B0604020202020204" pitchFamily="34" charset="0"/>
            </a:endParaRPr>
          </a:p>
          <a:p>
            <a:pPr marL="0" indent="0">
              <a:buNone/>
            </a:pPr>
            <a:endParaRPr lang="fi-FI" sz="1100" dirty="0">
              <a:solidFill>
                <a:schemeClr val="tx1"/>
              </a:solidFill>
              <a:latin typeface="Arial" panose="020B0604020202020204" pitchFamily="34" charset="0"/>
              <a:cs typeface="Arial" panose="020B0604020202020204" pitchFamily="34" charset="0"/>
            </a:endParaRPr>
          </a:p>
          <a:p>
            <a:pPr marL="0" indent="0">
              <a:buNone/>
            </a:pPr>
            <a:endParaRPr lang="fi-FI" sz="1100" dirty="0">
              <a:solidFill>
                <a:schemeClr val="tx1"/>
              </a:solidFill>
              <a:latin typeface="Arial" panose="020B0604020202020204" pitchFamily="34" charset="0"/>
              <a:cs typeface="Arial" panose="020B0604020202020204" pitchFamily="34" charset="0"/>
            </a:endParaRPr>
          </a:p>
        </p:txBody>
      </p:sp>
      <p:sp>
        <p:nvSpPr>
          <p:cNvPr id="14" name="Nuoli: Viisikulmio 13">
            <a:extLst>
              <a:ext uri="{FF2B5EF4-FFF2-40B4-BE49-F238E27FC236}">
                <a16:creationId xmlns:a16="http://schemas.microsoft.com/office/drawing/2014/main" id="{9A5CC0B2-A539-4A4F-8426-ED9A43DFD1FC}"/>
              </a:ext>
            </a:extLst>
          </p:cNvPr>
          <p:cNvSpPr/>
          <p:nvPr/>
        </p:nvSpPr>
        <p:spPr>
          <a:xfrm>
            <a:off x="-16340" y="1009218"/>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
        <p:nvSpPr>
          <p:cNvPr id="15" name="Tekstiruutu 14">
            <a:extLst>
              <a:ext uri="{FF2B5EF4-FFF2-40B4-BE49-F238E27FC236}">
                <a16:creationId xmlns:a16="http://schemas.microsoft.com/office/drawing/2014/main" id="{FD4E6D33-9D2E-411E-A872-80937CB645E8}"/>
              </a:ext>
            </a:extLst>
          </p:cNvPr>
          <p:cNvSpPr txBox="1"/>
          <p:nvPr/>
        </p:nvSpPr>
        <p:spPr>
          <a:xfrm>
            <a:off x="112290" y="1090571"/>
            <a:ext cx="685711" cy="400110"/>
          </a:xfrm>
          <a:prstGeom prst="rect">
            <a:avLst/>
          </a:prstGeom>
          <a:noFill/>
        </p:spPr>
        <p:txBody>
          <a:bodyPr wrap="square" rtlCol="0">
            <a:spAutoFit/>
          </a:bodyPr>
          <a:lstStyle/>
          <a:p>
            <a:r>
              <a:rPr lang="fi-FI" sz="2000" b="1"/>
              <a:t>1</a:t>
            </a:r>
          </a:p>
        </p:txBody>
      </p:sp>
      <p:sp>
        <p:nvSpPr>
          <p:cNvPr id="23" name="Otsikko 1">
            <a:extLst>
              <a:ext uri="{FF2B5EF4-FFF2-40B4-BE49-F238E27FC236}">
                <a16:creationId xmlns:a16="http://schemas.microsoft.com/office/drawing/2014/main" id="{CF0E5179-2369-4659-9B1F-F0336A5394E6}"/>
              </a:ext>
            </a:extLst>
          </p:cNvPr>
          <p:cNvSpPr txBox="1">
            <a:spLocks/>
          </p:cNvSpPr>
          <p:nvPr/>
        </p:nvSpPr>
        <p:spPr>
          <a:xfrm>
            <a:off x="641298" y="327766"/>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dirty="0">
                <a:ln w="1905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JOHDANTO</a:t>
            </a:r>
          </a:p>
        </p:txBody>
      </p:sp>
      <p:pic>
        <p:nvPicPr>
          <p:cNvPr id="3" name="Kuva 2" descr="Kuva, joka sisältää kohteen teksti, kartta&#10;&#10;Kuvaus luotu automaattisesti">
            <a:extLst>
              <a:ext uri="{FF2B5EF4-FFF2-40B4-BE49-F238E27FC236}">
                <a16:creationId xmlns:a16="http://schemas.microsoft.com/office/drawing/2014/main" id="{B551339E-8F2B-47AB-B83D-B4B284549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732" y="2773078"/>
            <a:ext cx="4582445" cy="4616139"/>
          </a:xfrm>
          <a:prstGeom prst="rect">
            <a:avLst/>
          </a:prstGeom>
        </p:spPr>
      </p:pic>
      <p:sp>
        <p:nvSpPr>
          <p:cNvPr id="4" name="Tekstiruutu 3">
            <a:extLst>
              <a:ext uri="{FF2B5EF4-FFF2-40B4-BE49-F238E27FC236}">
                <a16:creationId xmlns:a16="http://schemas.microsoft.com/office/drawing/2014/main" id="{522F2523-79DC-4EB9-B578-C47A8A3259C5}"/>
              </a:ext>
            </a:extLst>
          </p:cNvPr>
          <p:cNvSpPr txBox="1"/>
          <p:nvPr/>
        </p:nvSpPr>
        <p:spPr>
          <a:xfrm>
            <a:off x="627887" y="7347907"/>
            <a:ext cx="5544314" cy="2308324"/>
          </a:xfrm>
          <a:prstGeom prst="rect">
            <a:avLst/>
          </a:prstGeom>
          <a:noFill/>
        </p:spPr>
        <p:txBody>
          <a:bodyPr wrap="square" lIns="91440" tIns="45720" rIns="91440" bIns="45720" rtlCol="0" anchor="t">
            <a:spAutoFit/>
          </a:bodyPr>
          <a:lstStyle/>
          <a:p>
            <a:pPr algn="just"/>
            <a:r>
              <a:rPr lang="fi-FI" sz="1200">
                <a:cs typeface="Arial" panose="020B0604020202020204" pitchFamily="34" charset="0"/>
              </a:rPr>
              <a:t>Kylien tulevaisuus on hämärän peitossa ja mietityttää monia. Kehitys on jatkuvaa ja se kiihtyy koko ajan. Nuoret ovat avainasemassa kylien kehityksen kannalta ja siksi kyläohjelmassa on otettu huomioon erityisesti heidän mielipiteensä. Nuorten kyläkyselyyn vastasi 361 Oulun Ammattikorkeakoulussa opiskelevaa nuorta. Vastanneita löytyi jokaisesta Pohjois-Pohjanmaan kunnasta. </a:t>
            </a:r>
          </a:p>
          <a:p>
            <a:pPr algn="just"/>
            <a:endParaRPr lang="fi-FI" sz="1200">
              <a:cs typeface="Arial" panose="020B0604020202020204" pitchFamily="34" charset="0"/>
            </a:endParaRPr>
          </a:p>
          <a:p>
            <a:pPr algn="just"/>
            <a:r>
              <a:rPr lang="fi-FI" sz="1200">
                <a:cs typeface="Arial" panose="020B0604020202020204" pitchFamily="34" charset="0"/>
              </a:rPr>
              <a:t>Toiseen kyläkyselyyn vastasi 66 kyläläistä. Suurin osa vastaajista olivat yli 50-vuotiaita (73%). Kaikista vastaajista 62% oli asunut kylässä yli 20 vuotta.</a:t>
            </a:r>
          </a:p>
          <a:p>
            <a:pPr algn="just"/>
            <a:endParaRPr lang="fi-FI" sz="1200">
              <a:cs typeface="Arial" panose="020B0604020202020204" pitchFamily="34" charset="0"/>
            </a:endParaRPr>
          </a:p>
          <a:p>
            <a:r>
              <a:rPr lang="fi-FI" sz="1200">
                <a:cs typeface="Arial"/>
              </a:rPr>
              <a:t>          Kyläohjelma on toteutettu Oulun Ammattikorkeakoulun opiskelijoiden   	opinnäytetyönä.</a:t>
            </a:r>
          </a:p>
          <a:p>
            <a:endParaRPr lang="fi-FI" sz="1200">
              <a:cs typeface="Calibri"/>
            </a:endParaRPr>
          </a:p>
        </p:txBody>
      </p:sp>
      <p:sp>
        <p:nvSpPr>
          <p:cNvPr id="16" name="Käärö: Pysty 15">
            <a:extLst>
              <a:ext uri="{FF2B5EF4-FFF2-40B4-BE49-F238E27FC236}">
                <a16:creationId xmlns:a16="http://schemas.microsoft.com/office/drawing/2014/main" id="{E0623CB8-22B1-4D8A-85F9-8FC252F6FC7C}"/>
              </a:ext>
            </a:extLst>
          </p:cNvPr>
          <p:cNvSpPr/>
          <p:nvPr/>
        </p:nvSpPr>
        <p:spPr>
          <a:xfrm>
            <a:off x="781601" y="2831964"/>
            <a:ext cx="1835944" cy="1139538"/>
          </a:xfrm>
          <a:prstGeom prst="verticalScroll">
            <a:avLst/>
          </a:prstGeom>
          <a:solidFill>
            <a:srgbClr val="FDE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ruutu 11">
            <a:extLst>
              <a:ext uri="{FF2B5EF4-FFF2-40B4-BE49-F238E27FC236}">
                <a16:creationId xmlns:a16="http://schemas.microsoft.com/office/drawing/2014/main" id="{93D43BE9-EC05-44C8-8412-3B0577804AF2}"/>
              </a:ext>
            </a:extLst>
          </p:cNvPr>
          <p:cNvSpPr txBox="1"/>
          <p:nvPr/>
        </p:nvSpPr>
        <p:spPr>
          <a:xfrm>
            <a:off x="917730" y="2975203"/>
            <a:ext cx="1563686" cy="923330"/>
          </a:xfrm>
          <a:prstGeom prst="rect">
            <a:avLst/>
          </a:prstGeom>
          <a:noFill/>
        </p:spPr>
        <p:txBody>
          <a:bodyPr wrap="square" rtlCol="0">
            <a:spAutoFit/>
          </a:bodyPr>
          <a:lstStyle/>
          <a:p>
            <a:r>
              <a:rPr lang="fi-FI" sz="900" b="1">
                <a:effectLst/>
              </a:rPr>
              <a:t>Pohjois-Pohjanmaa:</a:t>
            </a:r>
          </a:p>
          <a:p>
            <a:pPr marL="171450" indent="-171450">
              <a:buFont typeface="Wingdings" panose="05000000000000000000" pitchFamily="2" charset="2"/>
              <a:buChar char="§"/>
            </a:pPr>
            <a:r>
              <a:rPr lang="fi-FI" sz="900">
                <a:effectLst/>
              </a:rPr>
              <a:t>Kyliä ja asukasyhdistyksiä noin 350</a:t>
            </a:r>
          </a:p>
          <a:p>
            <a:pPr marL="171450" indent="-171450">
              <a:buFont typeface="Wingdings" panose="05000000000000000000" pitchFamily="2" charset="2"/>
              <a:buChar char="§"/>
            </a:pPr>
            <a:r>
              <a:rPr lang="fi-FI" sz="900">
                <a:effectLst/>
              </a:rPr>
              <a:t>Kuntia </a:t>
            </a:r>
            <a:r>
              <a:rPr lang="fi-FI" sz="900"/>
              <a:t>30</a:t>
            </a:r>
            <a:endParaRPr lang="fi-FI" sz="900">
              <a:effectLst/>
            </a:endParaRPr>
          </a:p>
          <a:p>
            <a:pPr marL="171450" indent="-171450">
              <a:buFont typeface="Wingdings" panose="05000000000000000000" pitchFamily="2" charset="2"/>
              <a:buChar char="§"/>
            </a:pPr>
            <a:r>
              <a:rPr lang="fi-FI" sz="900">
                <a:effectLst/>
              </a:rPr>
              <a:t>Seutukuntia 7</a:t>
            </a:r>
          </a:p>
          <a:p>
            <a:pPr marL="171450" indent="-171450">
              <a:buFont typeface="Wingdings" panose="05000000000000000000" pitchFamily="2" charset="2"/>
              <a:buChar char="§"/>
            </a:pPr>
            <a:r>
              <a:rPr lang="fi-FI" sz="900">
                <a:effectLst/>
              </a:rPr>
              <a:t>Toimintaryhmiä 5</a:t>
            </a:r>
          </a:p>
        </p:txBody>
      </p:sp>
      <p:sp>
        <p:nvSpPr>
          <p:cNvPr id="19" name="Tekstiruutu 18">
            <a:extLst>
              <a:ext uri="{FF2B5EF4-FFF2-40B4-BE49-F238E27FC236}">
                <a16:creationId xmlns:a16="http://schemas.microsoft.com/office/drawing/2014/main" id="{DFE9A695-CDBD-42F4-BE9B-3AD11246DFC5}"/>
              </a:ext>
            </a:extLst>
          </p:cNvPr>
          <p:cNvSpPr txBox="1"/>
          <p:nvPr/>
        </p:nvSpPr>
        <p:spPr>
          <a:xfrm>
            <a:off x="12108" y="9954665"/>
            <a:ext cx="377952" cy="307777"/>
          </a:xfrm>
          <a:prstGeom prst="rect">
            <a:avLst/>
          </a:prstGeom>
          <a:noFill/>
        </p:spPr>
        <p:txBody>
          <a:bodyPr wrap="square" rtlCol="0">
            <a:spAutoFit/>
          </a:bodyPr>
          <a:lstStyle/>
          <a:p>
            <a:r>
              <a:rPr lang="fi-FI" sz="1400">
                <a:solidFill>
                  <a:schemeClr val="bg1"/>
                </a:solidFill>
              </a:rPr>
              <a:t>5</a:t>
            </a:r>
          </a:p>
        </p:txBody>
      </p:sp>
    </p:spTree>
    <p:extLst>
      <p:ext uri="{BB962C8B-B14F-4D97-AF65-F5344CB8AC3E}">
        <p14:creationId xmlns:p14="http://schemas.microsoft.com/office/powerpoint/2010/main" val="322422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58000" r="-58000"/>
          </a:stretch>
        </a:blipFill>
        <a:effectLst/>
      </p:bgPr>
    </p:bg>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81522458-60B7-425F-B5F1-48C424837F39}"/>
              </a:ext>
            </a:extLst>
          </p:cNvPr>
          <p:cNvGrpSpPr/>
          <p:nvPr/>
        </p:nvGrpSpPr>
        <p:grpSpPr>
          <a:xfrm>
            <a:off x="318912" y="292608"/>
            <a:ext cx="6220176" cy="9248131"/>
            <a:chOff x="318910" y="2831476"/>
            <a:chExt cx="6220176" cy="7098632"/>
          </a:xfrm>
        </p:grpSpPr>
        <p:pic>
          <p:nvPicPr>
            <p:cNvPr id="13" name="Picture 2">
              <a:extLst>
                <a:ext uri="{FF2B5EF4-FFF2-40B4-BE49-F238E27FC236}">
                  <a16:creationId xmlns:a16="http://schemas.microsoft.com/office/drawing/2014/main" id="{82F74047-8713-4667-B320-C6925729673B}"/>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D9E0561C-62DA-4CF7-AFA1-A6FFDA820217}"/>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21971BC-4668-4545-8B3D-89BF80F86360}"/>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183900FF-679A-43B5-9CB2-5A63F5FAF19B}"/>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548EE98-1500-4D7A-A459-F0D20F76A789}"/>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5F03D3F0-B798-42A6-82DA-3E76ECF4370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20" name="Suorakulmio: Vastakkaiset kulmat leikattu 19">
            <a:extLst>
              <a:ext uri="{FF2B5EF4-FFF2-40B4-BE49-F238E27FC236}">
                <a16:creationId xmlns:a16="http://schemas.microsoft.com/office/drawing/2014/main" id="{0CC2CD9B-0C54-43F1-A07B-FF0FA39B0C19}"/>
              </a:ext>
            </a:extLst>
          </p:cNvPr>
          <p:cNvSpPr/>
          <p:nvPr/>
        </p:nvSpPr>
        <p:spPr>
          <a:xfrm>
            <a:off x="492369" y="1239230"/>
            <a:ext cx="5900247" cy="3714877"/>
          </a:xfrm>
          <a:prstGeom prst="snip2DiagRect">
            <a:avLst/>
          </a:prstGeom>
          <a:solidFill>
            <a:schemeClr val="tx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tsikko 1">
            <a:extLst>
              <a:ext uri="{FF2B5EF4-FFF2-40B4-BE49-F238E27FC236}">
                <a16:creationId xmlns:a16="http://schemas.microsoft.com/office/drawing/2014/main" id="{44C02A50-D78C-448E-86B0-A83944664146}"/>
              </a:ext>
            </a:extLst>
          </p:cNvPr>
          <p:cNvSpPr txBox="1">
            <a:spLocks/>
          </p:cNvSpPr>
          <p:nvPr/>
        </p:nvSpPr>
        <p:spPr>
          <a:xfrm>
            <a:off x="487677" y="278578"/>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a:ln w="19050">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KYLÄOHJELMAN TAVOITTEET</a:t>
            </a:r>
          </a:p>
        </p:txBody>
      </p:sp>
      <p:sp>
        <p:nvSpPr>
          <p:cNvPr id="28" name="Nuoli: Viisikulmio 27">
            <a:extLst>
              <a:ext uri="{FF2B5EF4-FFF2-40B4-BE49-F238E27FC236}">
                <a16:creationId xmlns:a16="http://schemas.microsoft.com/office/drawing/2014/main" id="{2A8CF8D8-D700-426F-8661-2BCBBC93530C}"/>
              </a:ext>
            </a:extLst>
          </p:cNvPr>
          <p:cNvSpPr/>
          <p:nvPr/>
        </p:nvSpPr>
        <p:spPr>
          <a:xfrm>
            <a:off x="0" y="1003189"/>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
        <p:nvSpPr>
          <p:cNvPr id="29" name="Tekstiruutu 28">
            <a:extLst>
              <a:ext uri="{FF2B5EF4-FFF2-40B4-BE49-F238E27FC236}">
                <a16:creationId xmlns:a16="http://schemas.microsoft.com/office/drawing/2014/main" id="{8222B9EF-BCCD-4FE9-9BDB-AF766ED02365}"/>
              </a:ext>
            </a:extLst>
          </p:cNvPr>
          <p:cNvSpPr txBox="1"/>
          <p:nvPr/>
        </p:nvSpPr>
        <p:spPr>
          <a:xfrm>
            <a:off x="144822" y="1081278"/>
            <a:ext cx="685711" cy="400110"/>
          </a:xfrm>
          <a:prstGeom prst="rect">
            <a:avLst/>
          </a:prstGeom>
          <a:noFill/>
        </p:spPr>
        <p:txBody>
          <a:bodyPr wrap="square" rtlCol="0">
            <a:spAutoFit/>
          </a:bodyPr>
          <a:lstStyle/>
          <a:p>
            <a:r>
              <a:rPr lang="fi-FI" sz="2000" b="1">
                <a:solidFill>
                  <a:schemeClr val="bg1"/>
                </a:solidFill>
              </a:rPr>
              <a:t>2</a:t>
            </a:r>
          </a:p>
        </p:txBody>
      </p:sp>
      <p:sp>
        <p:nvSpPr>
          <p:cNvPr id="32" name="Tekstiruutu 31">
            <a:extLst>
              <a:ext uri="{FF2B5EF4-FFF2-40B4-BE49-F238E27FC236}">
                <a16:creationId xmlns:a16="http://schemas.microsoft.com/office/drawing/2014/main" id="{38905615-9E6A-4D05-9C38-D2BC23930976}"/>
              </a:ext>
            </a:extLst>
          </p:cNvPr>
          <p:cNvSpPr txBox="1"/>
          <p:nvPr/>
        </p:nvSpPr>
        <p:spPr>
          <a:xfrm>
            <a:off x="704728" y="1437335"/>
            <a:ext cx="5354696" cy="3323987"/>
          </a:xfrm>
          <a:prstGeom prst="rect">
            <a:avLst/>
          </a:prstGeom>
          <a:noFill/>
        </p:spPr>
        <p:txBody>
          <a:bodyPr wrap="square" lIns="91440" tIns="45720" rIns="91440" bIns="45720" rtlCol="0" anchor="t">
            <a:spAutoFit/>
          </a:bodyPr>
          <a:lstStyle/>
          <a:p>
            <a:pPr algn="just"/>
            <a:r>
              <a:rPr lang="fi-FI" sz="1200">
                <a:solidFill>
                  <a:schemeClr val="bg1"/>
                </a:solidFill>
              </a:rPr>
              <a:t>Pohjois-Pohjanmaan kyläohjelman tavoite on toimia laajana strategisena asiakirjana maakunnan yhteisen tahtotilan, suunnitelmallisen kehittämistyön ja kylien elinvoimaisuuden edistämiseksi. Se kokoaa kylien tavoitteet yhdeksi yhteiseksi ohjelmaksi. Kyläohjelmassa katsotaan edellisten vuosien tavoitteita ja niiden toteutumista, sekä tavoitteita tuleville vuosille. </a:t>
            </a:r>
          </a:p>
          <a:p>
            <a:pPr algn="just"/>
            <a:endParaRPr lang="fi-FI" sz="1200">
              <a:solidFill>
                <a:schemeClr val="bg1"/>
              </a:solidFill>
            </a:endParaRPr>
          </a:p>
          <a:p>
            <a:pPr algn="just"/>
            <a:r>
              <a:rPr lang="fi-FI" sz="1200">
                <a:solidFill>
                  <a:schemeClr val="bg1"/>
                </a:solidFill>
              </a:rPr>
              <a:t>Pohjois-Pohjanmaa on laaja maakunta ja siellä on monenlaisia kyliä ja toimijoita, joilla on omat vahvuutensa ja heikkoutensa. Tämän maakunnallisen kyläohjelman tarkoituksena on antaa suuntaviivoja kylien kehitykseen, jakaa tietoa ja herätellä ajatuksia.</a:t>
            </a:r>
          </a:p>
          <a:p>
            <a:pPr algn="just"/>
            <a:endParaRPr lang="fi-FI" sz="1200">
              <a:solidFill>
                <a:schemeClr val="bg1"/>
              </a:solidFill>
            </a:endParaRPr>
          </a:p>
          <a:p>
            <a:pPr algn="just"/>
            <a:r>
              <a:rPr lang="fi-FI" sz="1200">
                <a:solidFill>
                  <a:schemeClr val="bg1"/>
                </a:solidFill>
                <a:cs typeface="Calibri"/>
              </a:rPr>
              <a:t>Edeltävä kyläohjelma "Kylä on Kyllä!", toteutettiin yhteistyönä Oulun Ammattikorkeakoulun kanssa. Julkaisun laativat Salla </a:t>
            </a:r>
            <a:r>
              <a:rPr lang="fi-FI" sz="1200" err="1">
                <a:solidFill>
                  <a:schemeClr val="bg1"/>
                </a:solidFill>
                <a:cs typeface="Calibri"/>
              </a:rPr>
              <a:t>Joentakanen</a:t>
            </a:r>
            <a:r>
              <a:rPr lang="fi-FI" sz="1200">
                <a:solidFill>
                  <a:schemeClr val="bg1"/>
                </a:solidFill>
                <a:cs typeface="Calibri"/>
              </a:rPr>
              <a:t> ja Meeri Jokela opinnäytetyönään. Vuosien 2011-2014 kyläohjelma puolestaan toteutettiin hankkeena ja sen työryhmään kuului monia asiantuntijoita eri toimijoilta. </a:t>
            </a:r>
          </a:p>
          <a:p>
            <a:pPr algn="just"/>
            <a:r>
              <a:rPr lang="fi-FI" sz="1200">
                <a:solidFill>
                  <a:schemeClr val="bg1"/>
                </a:solidFill>
                <a:cs typeface="Calibri"/>
              </a:rPr>
              <a:t>Käy Kylään on järjestyksessään viides Pohjois-Pohjanmaan kyläohjelma.</a:t>
            </a:r>
          </a:p>
          <a:p>
            <a:endParaRPr lang="fi-FI">
              <a:solidFill>
                <a:srgbClr val="FFFFFF"/>
              </a:solidFill>
              <a:cs typeface="Calibri" panose="020F0502020204030204"/>
            </a:endParaRPr>
          </a:p>
        </p:txBody>
      </p:sp>
      <p:pic>
        <p:nvPicPr>
          <p:cNvPr id="3" name="Kuva 2" descr="Kuva, joka sisältää kohteen ulko, henkilö, tyttö, puinen&#10;&#10;Kuvaus luotu automaattisesti">
            <a:extLst>
              <a:ext uri="{FF2B5EF4-FFF2-40B4-BE49-F238E27FC236}">
                <a16:creationId xmlns:a16="http://schemas.microsoft.com/office/drawing/2014/main" id="{140D7681-E267-4150-ADCD-CDEFCAF80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7683">
            <a:off x="3333976" y="5421973"/>
            <a:ext cx="2665838" cy="377105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Kuva 4" descr="Kuva, joka sisältää kohteen ruoho, kasvi, kukka, auringonkukka&#10;&#10;Kuvaus luotu automaattisesti">
            <a:extLst>
              <a:ext uri="{FF2B5EF4-FFF2-40B4-BE49-F238E27FC236}">
                <a16:creationId xmlns:a16="http://schemas.microsoft.com/office/drawing/2014/main" id="{5A93502B-0DE3-4728-8517-5F75E25DB9AA}"/>
              </a:ext>
            </a:extLst>
          </p:cNvPr>
          <p:cNvPicPr>
            <a:picLocks noChangeAspect="1"/>
          </p:cNvPicPr>
          <p:nvPr/>
        </p:nvPicPr>
        <p:blipFill rotWithShape="1">
          <a:blip r:embed="rId6">
            <a:extLst>
              <a:ext uri="{28A0092B-C50C-407E-A947-70E740481C1C}">
                <a14:useLocalDpi xmlns:a14="http://schemas.microsoft.com/office/drawing/2010/main" val="0"/>
              </a:ext>
            </a:extLst>
          </a:blip>
          <a:srcRect l="520" t="498" r="1"/>
          <a:stretch/>
        </p:blipFill>
        <p:spPr>
          <a:xfrm rot="21219437">
            <a:off x="901214" y="5452125"/>
            <a:ext cx="2773164" cy="371074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1" name="Tekstiruutu 20">
            <a:extLst>
              <a:ext uri="{FF2B5EF4-FFF2-40B4-BE49-F238E27FC236}">
                <a16:creationId xmlns:a16="http://schemas.microsoft.com/office/drawing/2014/main" id="{276362D0-1159-4729-BDE5-134CB2F40D72}"/>
              </a:ext>
            </a:extLst>
          </p:cNvPr>
          <p:cNvSpPr txBox="1"/>
          <p:nvPr/>
        </p:nvSpPr>
        <p:spPr>
          <a:xfrm>
            <a:off x="6558246" y="9598223"/>
            <a:ext cx="377952" cy="307777"/>
          </a:xfrm>
          <a:prstGeom prst="rect">
            <a:avLst/>
          </a:prstGeom>
          <a:noFill/>
        </p:spPr>
        <p:txBody>
          <a:bodyPr wrap="square" rtlCol="0">
            <a:spAutoFit/>
          </a:bodyPr>
          <a:lstStyle/>
          <a:p>
            <a:r>
              <a:rPr lang="fi-FI" sz="1400"/>
              <a:t>6</a:t>
            </a:r>
          </a:p>
        </p:txBody>
      </p:sp>
      <p:sp>
        <p:nvSpPr>
          <p:cNvPr id="6" name="Dian numeron paikkamerkki 5">
            <a:extLst>
              <a:ext uri="{FF2B5EF4-FFF2-40B4-BE49-F238E27FC236}">
                <a16:creationId xmlns:a16="http://schemas.microsoft.com/office/drawing/2014/main" id="{CA63C60A-24F5-4688-95B2-DF1E61D595A8}"/>
              </a:ext>
            </a:extLst>
          </p:cNvPr>
          <p:cNvSpPr>
            <a:spLocks noGrp="1"/>
          </p:cNvSpPr>
          <p:nvPr>
            <p:ph type="sldNum" sz="quarter" idx="12"/>
          </p:nvPr>
        </p:nvSpPr>
        <p:spPr/>
        <p:txBody>
          <a:bodyPr/>
          <a:lstStyle/>
          <a:p>
            <a:fld id="{A55BBDD8-AFF0-43DD-BC5E-30284593A8F0}" type="slidenum">
              <a:rPr lang="fi-FI" smtClean="0"/>
              <a:t>7</a:t>
            </a:fld>
            <a:endParaRPr lang="fi-FI"/>
          </a:p>
        </p:txBody>
      </p:sp>
    </p:spTree>
    <p:extLst>
      <p:ext uri="{BB962C8B-B14F-4D97-AF65-F5344CB8AC3E}">
        <p14:creationId xmlns:p14="http://schemas.microsoft.com/office/powerpoint/2010/main" val="156654917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2000" b="-2000"/>
          </a:stretch>
        </a:blip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4137C9C0-8026-4F10-A022-4D8C4568A0C5}"/>
              </a:ext>
            </a:extLst>
          </p:cNvPr>
          <p:cNvGrpSpPr/>
          <p:nvPr/>
        </p:nvGrpSpPr>
        <p:grpSpPr>
          <a:xfrm>
            <a:off x="318912" y="228342"/>
            <a:ext cx="6220176" cy="9312397"/>
            <a:chOff x="318910" y="2831476"/>
            <a:chExt cx="6220176" cy="7098632"/>
          </a:xfrm>
        </p:grpSpPr>
        <p:pic>
          <p:nvPicPr>
            <p:cNvPr id="5" name="Picture 2">
              <a:extLst>
                <a:ext uri="{FF2B5EF4-FFF2-40B4-BE49-F238E27FC236}">
                  <a16:creationId xmlns:a16="http://schemas.microsoft.com/office/drawing/2014/main" id="{31ACDD0C-9337-42F7-AA91-C8E3473035EB}"/>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B600BAD-5EC5-4453-BA93-6F8DD600920D}"/>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7770383-0047-45B8-9FBF-20829AAA5552}"/>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27E42DE-20EE-43E4-9461-54A516F37CF7}"/>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1FD8D58-928C-4778-A8BA-22FD77003B4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2FCBC25-604D-471E-A249-B7FAFBE5561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Suorakulmio: Vastakkaiset kulmat leikattu 10">
            <a:extLst>
              <a:ext uri="{FF2B5EF4-FFF2-40B4-BE49-F238E27FC236}">
                <a16:creationId xmlns:a16="http://schemas.microsoft.com/office/drawing/2014/main" id="{670D4EFE-B6FB-47BA-A1B0-8C4267DA8722}"/>
              </a:ext>
            </a:extLst>
          </p:cNvPr>
          <p:cNvSpPr/>
          <p:nvPr/>
        </p:nvSpPr>
        <p:spPr>
          <a:xfrm>
            <a:off x="487678" y="1128177"/>
            <a:ext cx="5882640" cy="8248247"/>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tsikko 1">
            <a:extLst>
              <a:ext uri="{FF2B5EF4-FFF2-40B4-BE49-F238E27FC236}">
                <a16:creationId xmlns:a16="http://schemas.microsoft.com/office/drawing/2014/main" id="{006F9ED6-3654-4030-9F3B-5EB303857587}"/>
              </a:ext>
            </a:extLst>
          </p:cNvPr>
          <p:cNvSpPr txBox="1">
            <a:spLocks/>
          </p:cNvSpPr>
          <p:nvPr/>
        </p:nvSpPr>
        <p:spPr>
          <a:xfrm>
            <a:off x="677960" y="269274"/>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a:ln w="19050">
                  <a:solidFill>
                    <a:schemeClr val="bg1"/>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cs typeface="Arial" panose="020B0604020202020204" pitchFamily="34" charset="0"/>
              </a:rPr>
              <a:t>KYLÄKYSELY</a:t>
            </a:r>
          </a:p>
        </p:txBody>
      </p:sp>
      <p:sp>
        <p:nvSpPr>
          <p:cNvPr id="13" name="Nuoli: Viisikulmio 12">
            <a:extLst>
              <a:ext uri="{FF2B5EF4-FFF2-40B4-BE49-F238E27FC236}">
                <a16:creationId xmlns:a16="http://schemas.microsoft.com/office/drawing/2014/main" id="{421E96E5-A992-46AD-937A-98EF30F64A8A}"/>
              </a:ext>
            </a:extLst>
          </p:cNvPr>
          <p:cNvSpPr/>
          <p:nvPr/>
        </p:nvSpPr>
        <p:spPr>
          <a:xfrm>
            <a:off x="-24905" y="887870"/>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
        <p:nvSpPr>
          <p:cNvPr id="14" name="Tekstiruutu 13">
            <a:extLst>
              <a:ext uri="{FF2B5EF4-FFF2-40B4-BE49-F238E27FC236}">
                <a16:creationId xmlns:a16="http://schemas.microsoft.com/office/drawing/2014/main" id="{2E077C32-FB79-42BF-8878-09EC64071659}"/>
              </a:ext>
            </a:extLst>
          </p:cNvPr>
          <p:cNvSpPr txBox="1"/>
          <p:nvPr/>
        </p:nvSpPr>
        <p:spPr>
          <a:xfrm>
            <a:off x="103725" y="969223"/>
            <a:ext cx="685711" cy="400110"/>
          </a:xfrm>
          <a:prstGeom prst="rect">
            <a:avLst/>
          </a:prstGeom>
          <a:noFill/>
        </p:spPr>
        <p:txBody>
          <a:bodyPr wrap="square" rtlCol="0">
            <a:spAutoFit/>
          </a:bodyPr>
          <a:lstStyle/>
          <a:p>
            <a:r>
              <a:rPr lang="fi-FI" sz="2000" b="1"/>
              <a:t>3</a:t>
            </a:r>
          </a:p>
        </p:txBody>
      </p:sp>
      <p:sp>
        <p:nvSpPr>
          <p:cNvPr id="17" name="Tekstiruutu 16">
            <a:extLst>
              <a:ext uri="{FF2B5EF4-FFF2-40B4-BE49-F238E27FC236}">
                <a16:creationId xmlns:a16="http://schemas.microsoft.com/office/drawing/2014/main" id="{A68F58FF-7311-4E59-B385-19CD9387365A}"/>
              </a:ext>
            </a:extLst>
          </p:cNvPr>
          <p:cNvSpPr txBox="1"/>
          <p:nvPr/>
        </p:nvSpPr>
        <p:spPr>
          <a:xfrm>
            <a:off x="677960" y="1319874"/>
            <a:ext cx="4889373" cy="1292662"/>
          </a:xfrm>
          <a:prstGeom prst="rect">
            <a:avLst/>
          </a:prstGeom>
          <a:noFill/>
        </p:spPr>
        <p:txBody>
          <a:bodyPr wrap="square" rtlCol="0">
            <a:spAutoFit/>
          </a:bodyPr>
          <a:lstStyle/>
          <a:p>
            <a:pPr algn="just"/>
            <a:r>
              <a:rPr lang="fi-FI" sz="1200"/>
              <a:t>Kyläkyselystä tiedotettiin Pohjois-Pohjanmaan asukkaille muun muassa Pohjois-Pohjanmaan Kylät ry:n nettisivuilla sekä eri lehdissä.  Kyselyllä selvitettiin kyläläisten mielipiteitä kylien palveluista, kehittämistyöstä ja tulevaisuudesta. Kyselyyn vastasi 66 kyläläistä. Alla on kyläkyselyn vastausten perusteella tehty SWOT-analyysi.</a:t>
            </a:r>
          </a:p>
          <a:p>
            <a:endParaRPr lang="fi-FI"/>
          </a:p>
        </p:txBody>
      </p:sp>
      <p:graphicFrame>
        <p:nvGraphicFramePr>
          <p:cNvPr id="18" name="Taulukko 18">
            <a:extLst>
              <a:ext uri="{FF2B5EF4-FFF2-40B4-BE49-F238E27FC236}">
                <a16:creationId xmlns:a16="http://schemas.microsoft.com/office/drawing/2014/main" id="{7B531E45-A181-485F-BA4B-D44E766E8898}"/>
              </a:ext>
            </a:extLst>
          </p:cNvPr>
          <p:cNvGraphicFramePr>
            <a:graphicFrameLocks noGrp="1"/>
          </p:cNvGraphicFramePr>
          <p:nvPr>
            <p:extLst>
              <p:ext uri="{D42A27DB-BD31-4B8C-83A1-F6EECF244321}">
                <p14:modId xmlns:p14="http://schemas.microsoft.com/office/powerpoint/2010/main" val="183191705"/>
              </p:ext>
            </p:extLst>
          </p:nvPr>
        </p:nvGraphicFramePr>
        <p:xfrm>
          <a:off x="682750" y="2472814"/>
          <a:ext cx="5492496" cy="3286674"/>
        </p:xfrm>
        <a:graphic>
          <a:graphicData uri="http://schemas.openxmlformats.org/drawingml/2006/table">
            <a:tbl>
              <a:tblPr firstRow="1" bandRow="1">
                <a:tableStyleId>{8A107856-5554-42FB-B03E-39F5DBC370BA}</a:tableStyleId>
              </a:tblPr>
              <a:tblGrid>
                <a:gridCol w="2746248">
                  <a:extLst>
                    <a:ext uri="{9D8B030D-6E8A-4147-A177-3AD203B41FA5}">
                      <a16:colId xmlns:a16="http://schemas.microsoft.com/office/drawing/2014/main" val="720173723"/>
                    </a:ext>
                  </a:extLst>
                </a:gridCol>
                <a:gridCol w="2746248">
                  <a:extLst>
                    <a:ext uri="{9D8B030D-6E8A-4147-A177-3AD203B41FA5}">
                      <a16:colId xmlns:a16="http://schemas.microsoft.com/office/drawing/2014/main" val="3103320180"/>
                    </a:ext>
                  </a:extLst>
                </a:gridCol>
              </a:tblGrid>
              <a:tr h="1643337">
                <a:tc>
                  <a:txBody>
                    <a:bodyPr/>
                    <a:lstStyle/>
                    <a:p>
                      <a:r>
                        <a:rPr lang="fi-FI"/>
                        <a:t>VAHVUUDET</a:t>
                      </a:r>
                    </a:p>
                    <a:p>
                      <a:pPr marL="285750" indent="-285750">
                        <a:buFont typeface="Wingdings" panose="05000000000000000000" pitchFamily="2" charset="2"/>
                        <a:buChar char="v"/>
                      </a:pPr>
                      <a:r>
                        <a:rPr lang="fi-FI" b="0"/>
                        <a:t>Yhteishenki</a:t>
                      </a:r>
                    </a:p>
                    <a:p>
                      <a:pPr marL="285750" indent="-285750">
                        <a:buFont typeface="Wingdings" panose="05000000000000000000" pitchFamily="2" charset="2"/>
                        <a:buChar char="v"/>
                      </a:pPr>
                      <a:r>
                        <a:rPr lang="fi-FI" b="0"/>
                        <a:t>Viihtyisä ja turvallinen ympäristö</a:t>
                      </a:r>
                    </a:p>
                    <a:p>
                      <a:pPr marL="285750" indent="-285750">
                        <a:buFont typeface="Wingdings" panose="05000000000000000000" pitchFamily="2" charset="2"/>
                        <a:buChar char="v"/>
                      </a:pPr>
                      <a:r>
                        <a:rPr lang="fi-FI" b="0"/>
                        <a:t>Toimivat nettiyhteydet</a:t>
                      </a:r>
                    </a:p>
                    <a:p>
                      <a:pPr marL="285750" indent="-285750">
                        <a:buFont typeface="Wingdings" panose="05000000000000000000" pitchFamily="2" charset="2"/>
                        <a:buChar char="v"/>
                      </a:pPr>
                      <a:r>
                        <a:rPr lang="fi-FI" b="0"/>
                        <a:t>Kylätoiminta</a:t>
                      </a:r>
                    </a:p>
                  </a:txBody>
                  <a:tcPr/>
                </a:tc>
                <a:tc>
                  <a:txBody>
                    <a:bodyPr/>
                    <a:lstStyle/>
                    <a:p>
                      <a:r>
                        <a:rPr lang="fi-FI"/>
                        <a:t>HEIKKOUDET</a:t>
                      </a:r>
                    </a:p>
                    <a:p>
                      <a:pPr marL="285750" indent="-285750">
                        <a:buFont typeface="Wingdings" panose="05000000000000000000" pitchFamily="2" charset="2"/>
                        <a:buChar char="v"/>
                      </a:pPr>
                      <a:r>
                        <a:rPr lang="fi-FI" b="0"/>
                        <a:t>Julkinen liikenne</a:t>
                      </a:r>
                    </a:p>
                    <a:p>
                      <a:pPr marL="285750" indent="-285750">
                        <a:buFont typeface="Wingdings" panose="05000000000000000000" pitchFamily="2" charset="2"/>
                        <a:buChar char="v"/>
                      </a:pPr>
                      <a:r>
                        <a:rPr lang="fi-FI" b="0"/>
                        <a:t>Pitkät etäisyydet</a:t>
                      </a:r>
                    </a:p>
                    <a:p>
                      <a:pPr marL="285750" indent="-285750">
                        <a:buFont typeface="Wingdings" panose="05000000000000000000" pitchFamily="2" charset="2"/>
                        <a:buChar char="v"/>
                      </a:pPr>
                      <a:r>
                        <a:rPr lang="fi-FI" b="0"/>
                        <a:t>Virkistystoiminnan puute</a:t>
                      </a:r>
                    </a:p>
                    <a:p>
                      <a:pPr marL="285750" indent="-285750">
                        <a:buFont typeface="Wingdings" panose="05000000000000000000" pitchFamily="2" charset="2"/>
                        <a:buChar char="v"/>
                      </a:pPr>
                      <a:r>
                        <a:rPr lang="fi-FI" b="0"/>
                        <a:t>Nuorten tilat</a:t>
                      </a:r>
                    </a:p>
                  </a:txBody>
                  <a:tcPr/>
                </a:tc>
                <a:extLst>
                  <a:ext uri="{0D108BD9-81ED-4DB2-BD59-A6C34878D82A}">
                    <a16:rowId xmlns:a16="http://schemas.microsoft.com/office/drawing/2014/main" val="123186247"/>
                  </a:ext>
                </a:extLst>
              </a:tr>
              <a:tr h="1643337">
                <a:tc>
                  <a:txBody>
                    <a:bodyPr/>
                    <a:lstStyle/>
                    <a:p>
                      <a:r>
                        <a:rPr lang="fi-FI" b="1"/>
                        <a:t>MAHDOLLISUUDET</a:t>
                      </a:r>
                    </a:p>
                    <a:p>
                      <a:pPr marL="285750" indent="-285750">
                        <a:buFont typeface="Wingdings" panose="05000000000000000000" pitchFamily="2" charset="2"/>
                        <a:buChar char="v"/>
                      </a:pPr>
                      <a:r>
                        <a:rPr lang="fi-FI" b="0"/>
                        <a:t>Etäopiskelu ja –työ</a:t>
                      </a:r>
                    </a:p>
                    <a:p>
                      <a:pPr marL="285750" indent="-285750">
                        <a:buFont typeface="Wingdings" panose="05000000000000000000" pitchFamily="2" charset="2"/>
                        <a:buChar char="v"/>
                      </a:pPr>
                      <a:r>
                        <a:rPr lang="fi-FI" b="0"/>
                        <a:t>Muuttoliike kyliin</a:t>
                      </a:r>
                    </a:p>
                    <a:p>
                      <a:pPr marL="285750" indent="-285750">
                        <a:buFont typeface="Wingdings" panose="05000000000000000000" pitchFamily="2" charset="2"/>
                        <a:buChar char="v"/>
                      </a:pPr>
                      <a:r>
                        <a:rPr lang="fi-FI" b="0"/>
                        <a:t>Kyläyrittäjyys</a:t>
                      </a:r>
                    </a:p>
                    <a:p>
                      <a:pPr marL="285750" indent="-285750">
                        <a:buFont typeface="Wingdings" panose="05000000000000000000" pitchFamily="2" charset="2"/>
                        <a:buChar char="v"/>
                      </a:pPr>
                      <a:r>
                        <a:rPr lang="fi-FI" b="0"/>
                        <a:t>Bioenergia</a:t>
                      </a:r>
                    </a:p>
                    <a:p>
                      <a:pPr marL="285750" indent="-285750">
                        <a:buFont typeface="Wingdings" panose="05000000000000000000" pitchFamily="2" charset="2"/>
                        <a:buChar char="v"/>
                      </a:pPr>
                      <a:r>
                        <a:rPr lang="fi-FI" b="0"/>
                        <a:t>Maaseudun arvostuksen kasvu</a:t>
                      </a:r>
                    </a:p>
                    <a:p>
                      <a:pPr marL="285750" indent="-285750">
                        <a:buFont typeface="Wingdings" panose="05000000000000000000" pitchFamily="2" charset="2"/>
                        <a:buChar char="v"/>
                      </a:pPr>
                      <a:r>
                        <a:rPr lang="fi-FI" b="0"/>
                        <a:t>Maaseutumatkailu</a:t>
                      </a:r>
                    </a:p>
                  </a:txBody>
                  <a:tcPr/>
                </a:tc>
                <a:tc>
                  <a:txBody>
                    <a:bodyPr/>
                    <a:lstStyle/>
                    <a:p>
                      <a:r>
                        <a:rPr lang="fi-FI" b="1"/>
                        <a:t>UHAT</a:t>
                      </a:r>
                    </a:p>
                    <a:p>
                      <a:pPr marL="285750" indent="-285750">
                        <a:buFont typeface="Wingdings" panose="05000000000000000000" pitchFamily="2" charset="2"/>
                        <a:buChar char="v"/>
                      </a:pPr>
                      <a:r>
                        <a:rPr lang="fi-FI" b="0"/>
                        <a:t>Väestön vanheneminen</a:t>
                      </a:r>
                    </a:p>
                    <a:p>
                      <a:pPr marL="285750" indent="-285750">
                        <a:buFont typeface="Wingdings" panose="05000000000000000000" pitchFamily="2" charset="2"/>
                        <a:buChar char="v"/>
                      </a:pPr>
                      <a:r>
                        <a:rPr lang="fi-FI" b="0"/>
                        <a:t>Autioituminen</a:t>
                      </a:r>
                    </a:p>
                    <a:p>
                      <a:pPr marL="285750" indent="-285750">
                        <a:buFont typeface="Wingdings" panose="05000000000000000000" pitchFamily="2" charset="2"/>
                        <a:buChar char="v"/>
                      </a:pPr>
                      <a:r>
                        <a:rPr lang="fi-FI" b="0"/>
                        <a:t>Heikentynyt talous</a:t>
                      </a:r>
                    </a:p>
                    <a:p>
                      <a:pPr marL="285750" indent="-285750">
                        <a:buFont typeface="Wingdings" panose="05000000000000000000" pitchFamily="2" charset="2"/>
                        <a:buChar char="v"/>
                      </a:pPr>
                      <a:r>
                        <a:rPr lang="fi-FI" b="0"/>
                        <a:t>Palveluiden väheneminen</a:t>
                      </a:r>
                    </a:p>
                  </a:txBody>
                  <a:tcPr/>
                </a:tc>
                <a:extLst>
                  <a:ext uri="{0D108BD9-81ED-4DB2-BD59-A6C34878D82A}">
                    <a16:rowId xmlns:a16="http://schemas.microsoft.com/office/drawing/2014/main" val="3753688970"/>
                  </a:ext>
                </a:extLst>
              </a:tr>
            </a:tbl>
          </a:graphicData>
        </a:graphic>
      </p:graphicFrame>
      <p:sp>
        <p:nvSpPr>
          <p:cNvPr id="20" name="Tekstiruutu 19">
            <a:extLst>
              <a:ext uri="{FF2B5EF4-FFF2-40B4-BE49-F238E27FC236}">
                <a16:creationId xmlns:a16="http://schemas.microsoft.com/office/drawing/2014/main" id="{153CABEB-4387-446F-93AE-0FDD671EF1A1}"/>
              </a:ext>
            </a:extLst>
          </p:cNvPr>
          <p:cNvSpPr txBox="1"/>
          <p:nvPr/>
        </p:nvSpPr>
        <p:spPr>
          <a:xfrm>
            <a:off x="677960" y="5894887"/>
            <a:ext cx="5547360" cy="3323987"/>
          </a:xfrm>
          <a:prstGeom prst="rect">
            <a:avLst/>
          </a:prstGeom>
          <a:noFill/>
        </p:spPr>
        <p:txBody>
          <a:bodyPr wrap="square" lIns="91440" tIns="45720" rIns="91440" bIns="45720" numCol="1" rtlCol="0" anchor="t">
            <a:spAutoFit/>
          </a:bodyPr>
          <a:lstStyle/>
          <a:p>
            <a:pPr algn="just" fontAlgn="base"/>
            <a:r>
              <a:rPr lang="fi-FI" sz="1200"/>
              <a:t>Kyläkyselyyn vastanneet uskoivat kylien vetovoimaisuuteen ja kasvuun. Esiin nousseita seikkoja olivat vuoden 2020 alussa alkanut koronapandemia ja sen vaikutukset maaseudun houkuttelevuuteen. Kylien yhteisöllisyys ja ympäristö vetävät puoleensa kaupungin hektisyyteen kyllästyneitä ihmisiä. Kyselyn mukaan yleinen mielipide kylissä työllistymiseen on vain kohtalainen. Pandemian myötä monet työpaikat ja koulut siirtyivät etätyöskentelyyn. Nyt kun etätyöskentely on tullut tutuksi, ovat ovet kyliin avautuneet myös työnteon puolesta. </a:t>
            </a:r>
          </a:p>
          <a:p>
            <a:pPr algn="just" fontAlgn="base"/>
            <a:endParaRPr lang="fi-FI" sz="1200"/>
          </a:p>
          <a:p>
            <a:pPr algn="just"/>
            <a:r>
              <a:rPr lang="fi-FI" sz="1200">
                <a:cs typeface="Calibri" panose="020F0502020204030204"/>
              </a:rPr>
              <a:t>Muutokset työkulttuurissa ja yleisessä ilmapiirissä tukevat monipaikkaisuuden yleistymistä. Useat ihmiset matkaavat useampien paikkakuntien välillä työn, perheen ja harrastusten vuoksi. Ilmiössä piilee paljon mahdollisuuksia kylien kasvuun ja yrittäjyyteen. Haasteena on monipaikkaisuuden kustannukset ja ekologinen näkökulma. Paikkakuntien välisen liikkumisen hiilijalanjälki, vapaa-ajan asumiseen liittyvä ympäristökuormitus ja palvelujen saatavuus vaativat vielä ratkaisuja tulevaisuudessa.</a:t>
            </a:r>
          </a:p>
          <a:p>
            <a:pPr algn="just" fontAlgn="base"/>
            <a:endParaRPr lang="fi-FI" sz="1200">
              <a:cs typeface="Calibri" panose="020F0502020204030204"/>
            </a:endParaRPr>
          </a:p>
          <a:p>
            <a:endParaRPr lang="fi-FI">
              <a:cs typeface="Calibri" panose="020F0502020204030204"/>
            </a:endParaRPr>
          </a:p>
        </p:txBody>
      </p:sp>
      <p:sp>
        <p:nvSpPr>
          <p:cNvPr id="16" name="Tekstiruutu 15">
            <a:extLst>
              <a:ext uri="{FF2B5EF4-FFF2-40B4-BE49-F238E27FC236}">
                <a16:creationId xmlns:a16="http://schemas.microsoft.com/office/drawing/2014/main" id="{500E8177-633D-4969-AE9B-5D9035E5A93A}"/>
              </a:ext>
            </a:extLst>
          </p:cNvPr>
          <p:cNvSpPr txBox="1"/>
          <p:nvPr/>
        </p:nvSpPr>
        <p:spPr>
          <a:xfrm>
            <a:off x="28448" y="9598223"/>
            <a:ext cx="377952" cy="307777"/>
          </a:xfrm>
          <a:prstGeom prst="rect">
            <a:avLst/>
          </a:prstGeom>
          <a:noFill/>
        </p:spPr>
        <p:txBody>
          <a:bodyPr wrap="square" rtlCol="0">
            <a:spAutoFit/>
          </a:bodyPr>
          <a:lstStyle/>
          <a:p>
            <a:r>
              <a:rPr lang="fi-FI" sz="1400">
                <a:solidFill>
                  <a:schemeClr val="bg1"/>
                </a:solidFill>
              </a:rPr>
              <a:t>7</a:t>
            </a:r>
          </a:p>
        </p:txBody>
      </p:sp>
    </p:spTree>
    <p:extLst>
      <p:ext uri="{BB962C8B-B14F-4D97-AF65-F5344CB8AC3E}">
        <p14:creationId xmlns:p14="http://schemas.microsoft.com/office/powerpoint/2010/main" val="319701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2000" b="-2000"/>
          </a:stretch>
        </a:blipFill>
        <a:effectLst/>
      </p:bgPr>
    </p:bg>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4137C9C0-8026-4F10-A022-4D8C4568A0C5}"/>
              </a:ext>
            </a:extLst>
          </p:cNvPr>
          <p:cNvGrpSpPr/>
          <p:nvPr/>
        </p:nvGrpSpPr>
        <p:grpSpPr>
          <a:xfrm>
            <a:off x="318912" y="278368"/>
            <a:ext cx="6220176" cy="9262371"/>
            <a:chOff x="318910" y="2831476"/>
            <a:chExt cx="6220176" cy="7098632"/>
          </a:xfrm>
        </p:grpSpPr>
        <p:pic>
          <p:nvPicPr>
            <p:cNvPr id="5" name="Picture 2">
              <a:extLst>
                <a:ext uri="{FF2B5EF4-FFF2-40B4-BE49-F238E27FC236}">
                  <a16:creationId xmlns:a16="http://schemas.microsoft.com/office/drawing/2014/main" id="{31ACDD0C-9337-42F7-AA91-C8E3473035EB}"/>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2831476"/>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B600BAD-5EC5-4453-BA93-6F8DD600920D}"/>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516758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7770383-0047-45B8-9FBF-20829AAA5552}"/>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3993747"/>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27E42DE-20EE-43E4-9461-54A516F37CF7}"/>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6329852"/>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1FD8D58-928C-4778-A8BA-22FD77003B4F}"/>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7525689"/>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2FCBC25-604D-471E-A249-B7FAFBE5561C}"/>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t="8661" r="27496" b="61325"/>
            <a:stretch/>
          </p:blipFill>
          <p:spPr bwMode="auto">
            <a:xfrm>
              <a:off x="318910" y="8709441"/>
              <a:ext cx="6220176" cy="1220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Suorakulmio: Vastakkaiset kulmat leikattu 10">
            <a:extLst>
              <a:ext uri="{FF2B5EF4-FFF2-40B4-BE49-F238E27FC236}">
                <a16:creationId xmlns:a16="http://schemas.microsoft.com/office/drawing/2014/main" id="{670D4EFE-B6FB-47BA-A1B0-8C4267DA8722}"/>
              </a:ext>
            </a:extLst>
          </p:cNvPr>
          <p:cNvSpPr/>
          <p:nvPr/>
        </p:nvSpPr>
        <p:spPr>
          <a:xfrm>
            <a:off x="536751" y="1156867"/>
            <a:ext cx="5882640" cy="8280857"/>
          </a:xfrm>
          <a:prstGeom prst="snip2DiagRect">
            <a:avLst/>
          </a:prstGeom>
          <a:solidFill>
            <a:schemeClr val="bg1">
              <a:alpha val="86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tsikko 1">
            <a:extLst>
              <a:ext uri="{FF2B5EF4-FFF2-40B4-BE49-F238E27FC236}">
                <a16:creationId xmlns:a16="http://schemas.microsoft.com/office/drawing/2014/main" id="{006F9ED6-3654-4030-9F3B-5EB303857587}"/>
              </a:ext>
            </a:extLst>
          </p:cNvPr>
          <p:cNvSpPr txBox="1">
            <a:spLocks/>
          </p:cNvSpPr>
          <p:nvPr/>
        </p:nvSpPr>
        <p:spPr>
          <a:xfrm>
            <a:off x="536751" y="253396"/>
            <a:ext cx="6051410" cy="1050600"/>
          </a:xfrm>
          <a:prstGeom prst="rect">
            <a:avLst/>
          </a:prstGeom>
          <a:ln>
            <a:noFill/>
          </a:ln>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i-FI" sz="3200">
                <a:ln w="19050">
                  <a:solidFill>
                    <a:prstClr val="white"/>
                  </a:solid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19050" dir="2700000" algn="tl" rotWithShape="0">
                    <a:prstClr val="black">
                      <a:alpha val="40000"/>
                    </a:prstClr>
                  </a:outerShdw>
                </a:effectLst>
                <a:latin typeface="Calibri Light"/>
                <a:cs typeface="Arial"/>
              </a:rPr>
              <a:t>TOIMENPIDE-EHDOTUKSIA</a:t>
            </a:r>
          </a:p>
        </p:txBody>
      </p:sp>
      <p:sp>
        <p:nvSpPr>
          <p:cNvPr id="13" name="Nuoli: Viisikulmio 12">
            <a:extLst>
              <a:ext uri="{FF2B5EF4-FFF2-40B4-BE49-F238E27FC236}">
                <a16:creationId xmlns:a16="http://schemas.microsoft.com/office/drawing/2014/main" id="{421E96E5-A992-46AD-937A-98EF30F64A8A}"/>
              </a:ext>
            </a:extLst>
          </p:cNvPr>
          <p:cNvSpPr/>
          <p:nvPr/>
        </p:nvSpPr>
        <p:spPr>
          <a:xfrm>
            <a:off x="0" y="1075514"/>
            <a:ext cx="812800" cy="546101"/>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
        <p:nvSpPr>
          <p:cNvPr id="14" name="Tekstiruutu 13">
            <a:extLst>
              <a:ext uri="{FF2B5EF4-FFF2-40B4-BE49-F238E27FC236}">
                <a16:creationId xmlns:a16="http://schemas.microsoft.com/office/drawing/2014/main" id="{2E077C32-FB79-42BF-8878-09EC64071659}"/>
              </a:ext>
            </a:extLst>
          </p:cNvPr>
          <p:cNvSpPr txBox="1"/>
          <p:nvPr/>
        </p:nvSpPr>
        <p:spPr>
          <a:xfrm>
            <a:off x="128630" y="1156867"/>
            <a:ext cx="685711" cy="400110"/>
          </a:xfrm>
          <a:prstGeom prst="rect">
            <a:avLst/>
          </a:prstGeom>
          <a:noFill/>
        </p:spPr>
        <p:txBody>
          <a:bodyPr wrap="square" rtlCol="0" anchor="t">
            <a:spAutoFit/>
          </a:bodyPr>
          <a:lstStyle/>
          <a:p>
            <a:r>
              <a:rPr lang="fi-FI" sz="2000" b="1">
                <a:cs typeface="Calibri"/>
              </a:rPr>
              <a:t>4</a:t>
            </a:r>
          </a:p>
        </p:txBody>
      </p:sp>
      <p:sp>
        <p:nvSpPr>
          <p:cNvPr id="17" name="Tekstiruutu 16">
            <a:extLst>
              <a:ext uri="{FF2B5EF4-FFF2-40B4-BE49-F238E27FC236}">
                <a16:creationId xmlns:a16="http://schemas.microsoft.com/office/drawing/2014/main" id="{A68F58FF-7311-4E59-B385-19CD9387365A}"/>
              </a:ext>
            </a:extLst>
          </p:cNvPr>
          <p:cNvSpPr txBox="1"/>
          <p:nvPr/>
        </p:nvSpPr>
        <p:spPr>
          <a:xfrm>
            <a:off x="812800" y="1477293"/>
            <a:ext cx="4889373" cy="646331"/>
          </a:xfrm>
          <a:prstGeom prst="rect">
            <a:avLst/>
          </a:prstGeom>
          <a:noFill/>
        </p:spPr>
        <p:txBody>
          <a:bodyPr wrap="square" rtlCol="0" anchor="t">
            <a:spAutoFit/>
          </a:bodyPr>
          <a:lstStyle/>
          <a:p>
            <a:r>
              <a:rPr lang="fi-FI">
                <a:cs typeface="Calibri"/>
              </a:rPr>
              <a:t>Toimenpide-ehdotuksia kyläkyselyssä esille nousseisiin ongelmakohtiin. </a:t>
            </a:r>
            <a:endParaRPr lang="fi-FI"/>
          </a:p>
        </p:txBody>
      </p:sp>
      <p:sp>
        <p:nvSpPr>
          <p:cNvPr id="3" name="Tekstiruutu 2">
            <a:extLst>
              <a:ext uri="{FF2B5EF4-FFF2-40B4-BE49-F238E27FC236}">
                <a16:creationId xmlns:a16="http://schemas.microsoft.com/office/drawing/2014/main" id="{DF4477B8-7776-4DA7-BA28-27448DF6ED4B}"/>
              </a:ext>
            </a:extLst>
          </p:cNvPr>
          <p:cNvSpPr txBox="1"/>
          <p:nvPr/>
        </p:nvSpPr>
        <p:spPr>
          <a:xfrm>
            <a:off x="812800" y="2310896"/>
            <a:ext cx="5606591" cy="6617196"/>
          </a:xfrm>
          <a:prstGeom prst="rect">
            <a:avLst/>
          </a:prstGeom>
          <a:noFill/>
        </p:spPr>
        <p:txBody>
          <a:bodyPr wrap="square" lIns="91440" tIns="45720" rIns="91440" bIns="45720" numCol="2" spcCol="216000" rtlCol="0" anchor="t">
            <a:spAutoFit/>
          </a:bodyPr>
          <a:lstStyle/>
          <a:p>
            <a:r>
              <a:rPr lang="fi-FI" sz="1400" b="1">
                <a:cs typeface="Calibri"/>
              </a:rPr>
              <a:t>1. </a:t>
            </a:r>
            <a:r>
              <a:rPr lang="fi-FI" sz="1400">
                <a:cs typeface="Calibri"/>
              </a:rPr>
              <a:t>Tarjotaan kylien nuorille erilaisia harrastusvaihtoehtoja.</a:t>
            </a:r>
          </a:p>
          <a:p>
            <a:endParaRPr lang="fi-FI" sz="1400">
              <a:cs typeface="Calibri"/>
            </a:endParaRPr>
          </a:p>
          <a:p>
            <a:r>
              <a:rPr lang="fi-FI" sz="1400" b="1">
                <a:cs typeface="Calibri"/>
              </a:rPr>
              <a:t>2. </a:t>
            </a:r>
            <a:r>
              <a:rPr lang="fi-FI" sz="1400">
                <a:cs typeface="Calibri"/>
              </a:rPr>
              <a:t>Kyliin perustetaan monipalvelukeskuksia, joista löytyy paikallisesti tarvittavat palvelut.</a:t>
            </a:r>
          </a:p>
          <a:p>
            <a:r>
              <a:rPr lang="fi-FI" sz="1400">
                <a:cs typeface="Calibri"/>
              </a:rPr>
              <a:t>Vaihtoehtoisesti liikkuvia palveluita.</a:t>
            </a:r>
          </a:p>
          <a:p>
            <a:endParaRPr lang="fi-FI" sz="1400">
              <a:cs typeface="Calibri"/>
            </a:endParaRPr>
          </a:p>
          <a:p>
            <a:r>
              <a:rPr lang="fi-FI" sz="1400" b="1">
                <a:cs typeface="Calibri"/>
              </a:rPr>
              <a:t>3. </a:t>
            </a:r>
            <a:r>
              <a:rPr lang="fi-FI" sz="1400">
                <a:cs typeface="Calibri"/>
              </a:rPr>
              <a:t>Kannustetaan nuoria osallistumaan kylätoimintaan, tehdään yhteistyötä koulujen ja yhdistysten kanssa.</a:t>
            </a:r>
          </a:p>
          <a:p>
            <a:endParaRPr lang="fi-FI" sz="1400">
              <a:cs typeface="Calibri"/>
            </a:endParaRPr>
          </a:p>
          <a:p>
            <a:r>
              <a:rPr lang="fi-FI" sz="1400" b="1">
                <a:cs typeface="Calibri"/>
              </a:rPr>
              <a:t>4. </a:t>
            </a:r>
            <a:r>
              <a:rPr lang="fi-FI" sz="1400">
                <a:cs typeface="Calibri"/>
              </a:rPr>
              <a:t>Otetaan käyttöön ilmastoviisaita ratkaisuja; uusiutuvan energian käyttö, lähiruoka, jätteiden lajitteleminen ja kierrätys.</a:t>
            </a:r>
          </a:p>
          <a:p>
            <a:endParaRPr lang="fi-FI" sz="1400">
              <a:cs typeface="Calibri"/>
            </a:endParaRPr>
          </a:p>
          <a:p>
            <a:r>
              <a:rPr lang="fi-FI" sz="1400" b="1">
                <a:cs typeface="Calibri"/>
              </a:rPr>
              <a:t>5. </a:t>
            </a:r>
            <a:r>
              <a:rPr lang="fi-FI" sz="1400">
                <a:cs typeface="Calibri"/>
              </a:rPr>
              <a:t>Edistetään kimppakyyti/kutsukyytijärjestelmän laajenemista.</a:t>
            </a:r>
          </a:p>
          <a:p>
            <a:endParaRPr lang="fi-FI" sz="1400">
              <a:cs typeface="Calibri"/>
            </a:endParaRPr>
          </a:p>
          <a:p>
            <a:r>
              <a:rPr lang="fi-FI" sz="1400" b="1">
                <a:cs typeface="Calibri"/>
              </a:rPr>
              <a:t>6. </a:t>
            </a:r>
            <a:r>
              <a:rPr lang="fi-FI" sz="1400">
                <a:cs typeface="Calibri"/>
              </a:rPr>
              <a:t>Hyödynnetään sosiaalista mediaa kylän asioiden tiedottamisessa ja yhteishengen luomisessa. Luodaan aktiivisia virtuaalisia kyläyhteisöjä myös nuorten suosimille alustoille.</a:t>
            </a:r>
          </a:p>
          <a:p>
            <a:endParaRPr lang="fi-FI" sz="1400">
              <a:cs typeface="Calibri"/>
            </a:endParaRPr>
          </a:p>
          <a:p>
            <a:r>
              <a:rPr lang="fi-FI" sz="1400" b="1">
                <a:cs typeface="Calibri"/>
              </a:rPr>
              <a:t>7. </a:t>
            </a:r>
            <a:r>
              <a:rPr lang="fi-FI" sz="1400">
                <a:cs typeface="Calibri"/>
              </a:rPr>
              <a:t>Toteutetaan kehittämishankkeita.</a:t>
            </a:r>
          </a:p>
          <a:p>
            <a:endParaRPr lang="fi-FI" sz="1400">
              <a:cs typeface="Calibri"/>
            </a:endParaRPr>
          </a:p>
          <a:p>
            <a:r>
              <a:rPr lang="fi-FI" sz="1400" b="1">
                <a:cs typeface="Calibri"/>
              </a:rPr>
              <a:t>8. </a:t>
            </a:r>
            <a:r>
              <a:rPr lang="fi-FI" sz="1400">
                <a:cs typeface="Calibri"/>
              </a:rPr>
              <a:t>Kehitetään kyläavustajatoimintaa ja naapuriapua.</a:t>
            </a:r>
          </a:p>
          <a:p>
            <a:endParaRPr lang="fi-FI" sz="1400">
              <a:cs typeface="Calibri"/>
            </a:endParaRPr>
          </a:p>
          <a:p>
            <a:r>
              <a:rPr lang="fi-FI" sz="1400" b="1">
                <a:cs typeface="Calibri"/>
              </a:rPr>
              <a:t>9. </a:t>
            </a:r>
            <a:r>
              <a:rPr lang="fi-FI" sz="1400">
                <a:cs typeface="Calibri"/>
              </a:rPr>
              <a:t>Tehdään kylän oma liiketoiminta-analyysi.</a:t>
            </a:r>
          </a:p>
          <a:p>
            <a:endParaRPr lang="fi-FI" sz="1400">
              <a:cs typeface="Calibri"/>
            </a:endParaRPr>
          </a:p>
          <a:p>
            <a:r>
              <a:rPr lang="fi-FI" sz="1400" b="1">
                <a:cs typeface="Calibri"/>
              </a:rPr>
              <a:t>10. </a:t>
            </a:r>
            <a:r>
              <a:rPr lang="fi-FI" sz="1400">
                <a:cs typeface="Calibri"/>
              </a:rPr>
              <a:t>Pidetään kylätalot kunnossa.</a:t>
            </a:r>
            <a:r>
              <a:rPr lang="fi-FI" sz="1400" i="1">
                <a:cs typeface="Calibri"/>
              </a:rPr>
              <a:t> </a:t>
            </a:r>
          </a:p>
          <a:p>
            <a:endParaRPr lang="fi-FI" sz="1400">
              <a:cs typeface="Calibri"/>
            </a:endParaRPr>
          </a:p>
          <a:p>
            <a:r>
              <a:rPr lang="fi-FI" sz="1400" b="1">
                <a:cs typeface="Calibri"/>
              </a:rPr>
              <a:t>11. </a:t>
            </a:r>
            <a:r>
              <a:rPr lang="fi-FI" sz="1400">
                <a:cs typeface="Calibri"/>
              </a:rPr>
              <a:t>Tuotteistetaan kylien kohteita ja tarinoita kylämatkailutuotteiksi.</a:t>
            </a:r>
          </a:p>
          <a:p>
            <a:endParaRPr lang="fi-FI" sz="1400">
              <a:cs typeface="Calibri"/>
            </a:endParaRPr>
          </a:p>
          <a:p>
            <a:r>
              <a:rPr lang="fi-FI" sz="1400" b="1">
                <a:cs typeface="Calibri"/>
              </a:rPr>
              <a:t>12. </a:t>
            </a:r>
            <a:r>
              <a:rPr lang="fi-FI" sz="1400">
                <a:cs typeface="Calibri"/>
              </a:rPr>
              <a:t>Hyödynnetään megatrendejä; ekologisuus, bioenergia, maaseutumatkailu, monipaikkaisuus, digitaalisuus, etätyö, lähiruoka…</a:t>
            </a:r>
            <a:endParaRPr lang="fi-FI" sz="1400" b="1">
              <a:cs typeface="Calibri"/>
            </a:endParaRPr>
          </a:p>
          <a:p>
            <a:endParaRPr lang="fi-FI" sz="1400">
              <a:cs typeface="Calibri"/>
            </a:endParaRPr>
          </a:p>
          <a:p>
            <a:endParaRPr lang="fi-FI" sz="1400">
              <a:cs typeface="Calibri"/>
            </a:endParaRPr>
          </a:p>
          <a:p>
            <a:endParaRPr lang="fi-FI"/>
          </a:p>
        </p:txBody>
      </p:sp>
      <p:sp>
        <p:nvSpPr>
          <p:cNvPr id="15" name="Tekstiruutu 14">
            <a:extLst>
              <a:ext uri="{FF2B5EF4-FFF2-40B4-BE49-F238E27FC236}">
                <a16:creationId xmlns:a16="http://schemas.microsoft.com/office/drawing/2014/main" id="{750DC2EA-18E6-4E80-9FA3-114D6792092D}"/>
              </a:ext>
            </a:extLst>
          </p:cNvPr>
          <p:cNvSpPr txBox="1"/>
          <p:nvPr/>
        </p:nvSpPr>
        <p:spPr>
          <a:xfrm>
            <a:off x="6558246" y="9598223"/>
            <a:ext cx="377952" cy="307777"/>
          </a:xfrm>
          <a:prstGeom prst="rect">
            <a:avLst/>
          </a:prstGeom>
          <a:noFill/>
        </p:spPr>
        <p:txBody>
          <a:bodyPr wrap="square" rtlCol="0">
            <a:spAutoFit/>
          </a:bodyPr>
          <a:lstStyle/>
          <a:p>
            <a:r>
              <a:rPr lang="fi-FI" sz="1400">
                <a:solidFill>
                  <a:schemeClr val="bg1"/>
                </a:solidFill>
              </a:rPr>
              <a:t>8</a:t>
            </a:r>
          </a:p>
        </p:txBody>
      </p:sp>
    </p:spTree>
    <p:extLst>
      <p:ext uri="{BB962C8B-B14F-4D97-AF65-F5344CB8AC3E}">
        <p14:creationId xmlns:p14="http://schemas.microsoft.com/office/powerpoint/2010/main" val="555302581"/>
      </p:ext>
    </p:extLst>
  </p:cSld>
  <p:clrMapOvr>
    <a:masterClrMapping/>
  </p:clrMapOvr>
</p:sld>
</file>

<file path=ppt/theme/theme1.xml><?xml version="1.0" encoding="utf-8"?>
<a:theme xmlns:a="http://schemas.openxmlformats.org/drawingml/2006/main" name="Office-teema">
  <a:themeElements>
    <a:clrScheme name="Office-te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FDAFE7621284445A1A80B7404B0A00B" ma:contentTypeVersion="6" ma:contentTypeDescription="Luo uusi asiakirja." ma:contentTypeScope="" ma:versionID="59b5544a3cd9f882691b419e87b9c2d4">
  <xsd:schema xmlns:xsd="http://www.w3.org/2001/XMLSchema" xmlns:xs="http://www.w3.org/2001/XMLSchema" xmlns:p="http://schemas.microsoft.com/office/2006/metadata/properties" xmlns:ns2="5537ce4b-9970-467b-9f04-2019f3e46f3d" xmlns:ns3="76e28fab-d192-4fb6-a2fe-d1fd0e13b34a" targetNamespace="http://schemas.microsoft.com/office/2006/metadata/properties" ma:root="true" ma:fieldsID="a16965eeb02f50752de54a669f032dd4" ns2:_="" ns3:_="">
    <xsd:import namespace="5537ce4b-9970-467b-9f04-2019f3e46f3d"/>
    <xsd:import namespace="76e28fab-d192-4fb6-a2fe-d1fd0e13b3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7ce4b-9970-467b-9f04-2019f3e46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e28fab-d192-4fb6-a2fe-d1fd0e13b34a"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A6DC12-1C28-41A9-B9F5-4C47EE46B4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37ce4b-9970-467b-9f04-2019f3e46f3d"/>
    <ds:schemaRef ds:uri="76e28fab-d192-4fb6-a2fe-d1fd0e13b3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29259E-EEF6-494C-AE19-B43D33A94C48}">
  <ds:schemaRefs>
    <ds:schemaRef ds:uri="http://purl.org/dc/elements/1.1/"/>
    <ds:schemaRef ds:uri="5537ce4b-9970-467b-9f04-2019f3e46f3d"/>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purl.org/dc/dcmitype/"/>
    <ds:schemaRef ds:uri="http://schemas.microsoft.com/office/2006/documentManagement/types"/>
    <ds:schemaRef ds:uri="76e28fab-d192-4fb6-a2fe-d1fd0e13b34a"/>
    <ds:schemaRef ds:uri="http://purl.org/dc/terms/"/>
  </ds:schemaRefs>
</ds:datastoreItem>
</file>

<file path=customXml/itemProps3.xml><?xml version="1.0" encoding="utf-8"?>
<ds:datastoreItem xmlns:ds="http://schemas.openxmlformats.org/officeDocument/2006/customXml" ds:itemID="{A6146C6B-A2D4-4BE7-BE39-665AE28154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TotalTime>
  <Words>2212</Words>
  <Application>Microsoft Office PowerPoint</Application>
  <PresentationFormat>A4-paperi (210 x 297 mm)</PresentationFormat>
  <Paragraphs>232</Paragraphs>
  <Slides>16</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16</vt:i4>
      </vt:variant>
    </vt:vector>
  </HeadingPairs>
  <TitlesOfParts>
    <vt:vector size="21" baseType="lpstr">
      <vt:lpstr>Arial</vt:lpstr>
      <vt:lpstr>Calibri</vt:lpstr>
      <vt:lpstr>Calibri Light</vt:lpstr>
      <vt:lpstr>Wingdings</vt:lpstr>
      <vt:lpstr>Office-teema</vt:lpstr>
      <vt:lpstr>Pohjois-Pohjanmaan  kyläohjelma 2021-2025</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Pohjois-Pohjanmaan kyläohjelma 2021-2025</dc:title>
  <dc:creator>Joanna Kuosmonen</dc:creator>
  <cp:lastModifiedBy>Esa Aunola</cp:lastModifiedBy>
  <cp:revision>2</cp:revision>
  <cp:lastPrinted>2020-10-27T08:42:43Z</cp:lastPrinted>
  <dcterms:created xsi:type="dcterms:W3CDTF">2020-08-28T06:42:18Z</dcterms:created>
  <dcterms:modified xsi:type="dcterms:W3CDTF">2020-11-18T09:51:44Z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0x0101007FDAFE7621284445A1A80B7404B0A00B</vt:lpwstr>
  </property>
</Properties>
</file>